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b" ContentType="application/vnd.ms-excel.sheet.binary.macroEnabled.12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charts/chart1.xml" ContentType="application/vnd.openxmlformats-officedocument.drawingml.chart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7.xml" ContentType="application/vnd.openxmlformats-officedocument.presentationml.notesSlide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notesSlides/notesSlide9.xml" ContentType="application/vnd.openxmlformats-officedocument.presentationml.notesSlide+xml"/>
  <Override PartName="/ppt/tags/tag18.xml" ContentType="application/vnd.openxmlformats-officedocument.presentationml.tags+xml"/>
  <Override PartName="/ppt/notesSlides/notesSlide10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5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6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1"/>
  </p:notesMasterIdLst>
  <p:sldIdLst>
    <p:sldId id="257" r:id="rId5"/>
    <p:sldId id="2147469670" r:id="rId6"/>
    <p:sldId id="2147469680" r:id="rId7"/>
    <p:sldId id="2147469681" r:id="rId8"/>
    <p:sldId id="2147469675" r:id="rId9"/>
    <p:sldId id="2147469671" r:id="rId10"/>
    <p:sldId id="2147374683" r:id="rId11"/>
    <p:sldId id="271" r:id="rId12"/>
    <p:sldId id="315" r:id="rId13"/>
    <p:sldId id="2147379252" r:id="rId14"/>
    <p:sldId id="2147379201" r:id="rId15"/>
    <p:sldId id="2147379160" r:id="rId16"/>
    <p:sldId id="2147469672" r:id="rId17"/>
    <p:sldId id="2147469682" r:id="rId18"/>
    <p:sldId id="2147469673" r:id="rId19"/>
    <p:sldId id="284" r:id="rId20"/>
    <p:sldId id="2147469667" r:id="rId21"/>
    <p:sldId id="2147469677" r:id="rId22"/>
    <p:sldId id="2147469683" r:id="rId23"/>
    <p:sldId id="2147469676" r:id="rId24"/>
    <p:sldId id="2147374888" r:id="rId25"/>
    <p:sldId id="2147374898" r:id="rId26"/>
    <p:sldId id="2038388292" r:id="rId27"/>
    <p:sldId id="2147469674" r:id="rId28"/>
    <p:sldId id="2147379213" r:id="rId29"/>
    <p:sldId id="2147469647" r:id="rId30"/>
  </p:sldIdLst>
  <p:sldSz cx="9144000" cy="5143500" type="screen16x9"/>
  <p:notesSz cx="6797675" cy="9928225"/>
  <p:custDataLst>
    <p:tags r:id="rId32"/>
  </p:custDataLst>
  <p:defaultTextStyle>
    <a:defPPr>
      <a:defRPr lang="en-US"/>
    </a:defPPr>
    <a:lvl1pPr marL="0" algn="l" defTabSz="17145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1pPr>
    <a:lvl2pPr marL="171450" algn="l" defTabSz="17145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2pPr>
    <a:lvl3pPr marL="342900" algn="l" defTabSz="17145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3pPr>
    <a:lvl4pPr marL="514350" algn="l" defTabSz="17145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4pPr>
    <a:lvl5pPr marL="685800" algn="l" defTabSz="17145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5pPr>
    <a:lvl6pPr marL="857250" algn="l" defTabSz="17145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6pPr>
    <a:lvl7pPr marL="1028700" algn="l" defTabSz="17145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7pPr>
    <a:lvl8pPr marL="1200150" algn="l" defTabSz="17145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8pPr>
    <a:lvl9pPr marL="1371600" algn="l" defTabSz="17145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D3D3"/>
    <a:srgbClr val="CFD0D3"/>
    <a:srgbClr val="C8C8CA"/>
    <a:srgbClr val="D60665"/>
    <a:srgbClr val="1C5DFF"/>
    <a:srgbClr val="C92C2F"/>
    <a:srgbClr val="1B1312"/>
    <a:srgbClr val="F13020"/>
    <a:srgbClr val="EDF0F7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33"/>
    <p:restoredTop sz="87264"/>
  </p:normalViewPr>
  <p:slideViewPr>
    <p:cSldViewPr snapToGrid="0">
      <p:cViewPr varScale="1">
        <p:scale>
          <a:sx n="77" d="100"/>
          <a:sy n="77" d="100"/>
        </p:scale>
        <p:origin x="10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gs" Target="tags/tag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verre Helno" userId="ab52399d-4cf2-4fd1-aca1-5932f59e0514" providerId="ADAL" clId="{12E1DD42-DBE8-4744-9055-C0A38BB64274}"/>
    <pc:docChg chg="undo custSel delSld modSld">
      <pc:chgData name="Sverre Helno" userId="ab52399d-4cf2-4fd1-aca1-5932f59e0514" providerId="ADAL" clId="{12E1DD42-DBE8-4744-9055-C0A38BB64274}" dt="2023-02-10T16:37:04.275" v="75" actId="403"/>
      <pc:docMkLst>
        <pc:docMk/>
      </pc:docMkLst>
      <pc:sldChg chg="modSp mod">
        <pc:chgData name="Sverre Helno" userId="ab52399d-4cf2-4fd1-aca1-5932f59e0514" providerId="ADAL" clId="{12E1DD42-DBE8-4744-9055-C0A38BB64274}" dt="2023-02-10T16:35:13.957" v="71" actId="20577"/>
        <pc:sldMkLst>
          <pc:docMk/>
          <pc:sldMk cId="3332110467" sldId="2147379213"/>
        </pc:sldMkLst>
        <pc:spChg chg="mod">
          <ac:chgData name="Sverre Helno" userId="ab52399d-4cf2-4fd1-aca1-5932f59e0514" providerId="ADAL" clId="{12E1DD42-DBE8-4744-9055-C0A38BB64274}" dt="2023-02-10T16:35:13.957" v="71" actId="20577"/>
          <ac:spMkLst>
            <pc:docMk/>
            <pc:sldMk cId="3332110467" sldId="2147379213"/>
            <ac:spMk id="2" creationId="{5CADD7E9-8A1A-0A44-B654-F20E3BCEDA95}"/>
          </ac:spMkLst>
        </pc:spChg>
      </pc:sldChg>
      <pc:sldChg chg="del">
        <pc:chgData name="Sverre Helno" userId="ab52399d-4cf2-4fd1-aca1-5932f59e0514" providerId="ADAL" clId="{12E1DD42-DBE8-4744-9055-C0A38BB64274}" dt="2023-02-10T16:36:18.129" v="72" actId="47"/>
        <pc:sldMkLst>
          <pc:docMk/>
          <pc:sldMk cId="1932319641" sldId="2147469663"/>
        </pc:sldMkLst>
      </pc:sldChg>
      <pc:sldChg chg="modSp mod">
        <pc:chgData name="Sverre Helno" userId="ab52399d-4cf2-4fd1-aca1-5932f59e0514" providerId="ADAL" clId="{12E1DD42-DBE8-4744-9055-C0A38BB64274}" dt="2023-02-10T16:37:04.275" v="75" actId="403"/>
        <pc:sldMkLst>
          <pc:docMk/>
          <pc:sldMk cId="2227004970" sldId="2147469677"/>
        </pc:sldMkLst>
        <pc:spChg chg="mod">
          <ac:chgData name="Sverre Helno" userId="ab52399d-4cf2-4fd1-aca1-5932f59e0514" providerId="ADAL" clId="{12E1DD42-DBE8-4744-9055-C0A38BB64274}" dt="2023-02-10T16:37:04.275" v="75" actId="403"/>
          <ac:spMkLst>
            <pc:docMk/>
            <pc:sldMk cId="2227004970" sldId="2147469677"/>
            <ac:spMk id="4" creationId="{08DDDFA5-B638-DDF9-DE91-1B1BCA273F87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0377170225503891E-2"/>
          <c:y val="5.473684210526316E-2"/>
          <c:w val="0.97924565954899223"/>
          <c:h val="0.89052631578947372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</c:spPr>
          <c:invertIfNegative val="0"/>
          <c:dLbls>
            <c:dLbl>
              <c:idx val="1"/>
              <c:layout>
                <c:manualLayout>
                  <c:x val="0"/>
                  <c:y val="-0.416842105263157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B85F-4AE4-8515-10CEE4FF7B25}"/>
                </c:ext>
              </c:extLst>
            </c:dLbl>
            <c:dLbl>
              <c:idx val="2"/>
              <c:layout>
                <c:manualLayout>
                  <c:x val="0"/>
                  <c:y val="-0.16421052631578947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B85F-4AE4-8515-10CEE4FF7B25}"/>
                </c:ext>
              </c:extLst>
            </c:dLbl>
            <c:dLbl>
              <c:idx val="3"/>
              <c:layout>
                <c:manualLayout>
                  <c:x val="0"/>
                  <c:y val="-0.1400000000000000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B85F-4AE4-8515-10CEE4FF7B25}"/>
                </c:ext>
              </c:extLst>
            </c:dLbl>
            <c:dLbl>
              <c:idx val="4"/>
              <c:layout>
                <c:manualLayout>
                  <c:x val="0"/>
                  <c:y val="-8.3157894736842111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B85F-4AE4-8515-10CEE4FF7B25}"/>
                </c:ext>
              </c:extLst>
            </c:dLbl>
            <c:dLbl>
              <c:idx val="5"/>
              <c:layout>
                <c:manualLayout>
                  <c:x val="0"/>
                  <c:y val="-6.7368421052631577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B85F-4AE4-8515-10CEE4FF7B25}"/>
                </c:ext>
              </c:extLst>
            </c:dLbl>
            <c:dLbl>
              <c:idx val="6"/>
              <c:layout>
                <c:manualLayout>
                  <c:x val="0"/>
                  <c:y val="-6.7368421052631577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B85F-4AE4-8515-10CEE4FF7B25}"/>
                </c:ext>
              </c:extLst>
            </c:dLbl>
            <c:dLbl>
              <c:idx val="7"/>
              <c:layout>
                <c:manualLayout>
                  <c:x val="0"/>
                  <c:y val="-6.4210526315789468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B85F-4AE4-8515-10CEE4FF7B2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Sheet1!$A$1:$H$1</c:f>
              <c:numCache>
                <c:formatCode>General</c:formatCode>
                <c:ptCount val="8"/>
                <c:pt idx="0">
                  <c:v>721.88622754491007</c:v>
                </c:pt>
                <c:pt idx="1">
                  <c:v>570</c:v>
                </c:pt>
                <c:pt idx="2">
                  <c:v>160</c:v>
                </c:pt>
                <c:pt idx="3">
                  <c:v>121</c:v>
                </c:pt>
                <c:pt idx="4">
                  <c:v>30</c:v>
                </c:pt>
                <c:pt idx="5">
                  <c:v>10</c:v>
                </c:pt>
                <c:pt idx="6">
                  <c:v>10</c:v>
                </c:pt>
                <c:pt idx="7">
                  <c:v>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85F-4AE4-8515-10CEE4FF7B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271324079"/>
        <c:axId val="1"/>
      </c:barChart>
      <c:catAx>
        <c:axId val="271324079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721.88622754491007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271324079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6"/>
          </a:xfrm>
          <a:prstGeom prst="rect">
            <a:avLst/>
          </a:prstGeom>
        </p:spPr>
        <p:txBody>
          <a:bodyPr vert="horz" lIns="95571" tIns="47786" rIns="95571" bIns="47786" rtlCol="0"/>
          <a:lstStyle>
            <a:lvl1pPr algn="l">
              <a:defRPr sz="13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59" cy="498136"/>
          </a:xfrm>
          <a:prstGeom prst="rect">
            <a:avLst/>
          </a:prstGeom>
        </p:spPr>
        <p:txBody>
          <a:bodyPr vert="horz" lIns="95571" tIns="47786" rIns="95571" bIns="47786" rtlCol="0"/>
          <a:lstStyle>
            <a:lvl1pPr algn="r">
              <a:defRPr sz="1300"/>
            </a:lvl1pPr>
          </a:lstStyle>
          <a:p>
            <a:fld id="{BDC0001B-C03B-4CD4-B6C5-488D5D49A43A}" type="datetimeFigureOut">
              <a:rPr lang="nb-NO" smtClean="0"/>
              <a:t>09.02.2023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71" tIns="47786" rIns="95571" bIns="47786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8"/>
          </a:xfrm>
          <a:prstGeom prst="rect">
            <a:avLst/>
          </a:prstGeom>
        </p:spPr>
        <p:txBody>
          <a:bodyPr vert="horz" lIns="95571" tIns="47786" rIns="95571" bIns="47786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5"/>
          </a:xfrm>
          <a:prstGeom prst="rect">
            <a:avLst/>
          </a:prstGeom>
        </p:spPr>
        <p:txBody>
          <a:bodyPr vert="horz" lIns="95571" tIns="47786" rIns="95571" bIns="47786" rtlCol="0" anchor="b"/>
          <a:lstStyle>
            <a:lvl1pPr algn="l">
              <a:defRPr sz="13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2" y="9430091"/>
            <a:ext cx="2945659" cy="498135"/>
          </a:xfrm>
          <a:prstGeom prst="rect">
            <a:avLst/>
          </a:prstGeom>
        </p:spPr>
        <p:txBody>
          <a:bodyPr vert="horz" lIns="95571" tIns="47786" rIns="95571" bIns="47786" rtlCol="0" anchor="b"/>
          <a:lstStyle>
            <a:lvl1pPr algn="r">
              <a:defRPr sz="1300"/>
            </a:lvl1pPr>
          </a:lstStyle>
          <a:p>
            <a:fld id="{7EF5CB61-9F4F-4855-B8A9-B0DC37DADC6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3483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42900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1pPr>
    <a:lvl2pPr marL="171450" algn="l" defTabSz="342900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2pPr>
    <a:lvl3pPr marL="342900" algn="l" defTabSz="342900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3pPr>
    <a:lvl4pPr marL="514350" algn="l" defTabSz="342900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4pPr>
    <a:lvl5pPr marL="685800" algn="l" defTabSz="342900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5pPr>
    <a:lvl6pPr marL="857250" algn="l" defTabSz="342900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6pPr>
    <a:lvl7pPr marL="1028700" algn="l" defTabSz="342900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7pPr>
    <a:lvl8pPr marL="1200150" algn="l" defTabSz="342900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8pPr>
    <a:lvl9pPr marL="1371600" algn="l" defTabSz="342900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5CB61-9F4F-4855-B8A9-B0DC37DADC6B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97917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5CB61-9F4F-4855-B8A9-B0DC37DADC6B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9137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notater 1">
            <a:extLst>
              <a:ext uri="{FF2B5EF4-FFF2-40B4-BE49-F238E27FC236}">
                <a16:creationId xmlns:a16="http://schemas.microsoft.com/office/drawing/2014/main" id="{D9D12FA6-0CAF-5597-608E-F85331596F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8985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358391">
              <a:defRPr/>
            </a:pPr>
            <a:r>
              <a:rPr lang="en-US" sz="800" dirty="0"/>
              <a:t>, and we must develop new business areas to keep our profit level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5CB61-9F4F-4855-B8A9-B0DC37DADC6B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3665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358391">
              <a:defRPr/>
            </a:pPr>
            <a:r>
              <a:rPr lang="en-US" sz="800" dirty="0"/>
              <a:t>, and we must develop new business areas to keep our profit level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5CB61-9F4F-4855-B8A9-B0DC37DADC6B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9572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Develop</a:t>
            </a:r>
            <a:r>
              <a:rPr lang="nb-NO" dirty="0"/>
              <a:t> </a:t>
            </a:r>
            <a:r>
              <a:rPr lang="nb-NO" dirty="0" err="1"/>
              <a:t>your</a:t>
            </a:r>
            <a:r>
              <a:rPr lang="nb-NO" dirty="0"/>
              <a:t> staff and </a:t>
            </a:r>
            <a:r>
              <a:rPr lang="nb-NO" dirty="0" err="1"/>
              <a:t>create</a:t>
            </a:r>
            <a:r>
              <a:rPr lang="nb-NO" dirty="0"/>
              <a:t> a Great Place To </a:t>
            </a:r>
            <a:r>
              <a:rPr lang="nb-NO" dirty="0" err="1"/>
              <a:t>Work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5CB61-9F4F-4855-B8A9-B0DC37DADC6B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85489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179195">
              <a:defRPr/>
            </a:pPr>
            <a:r>
              <a:rPr lang="en-US" sz="1700" err="1">
                <a:solidFill>
                  <a:prstClr val="black"/>
                </a:solidFill>
                <a:latin typeface="Calibri" panose="020F0502020204030204"/>
              </a:rPr>
              <a:t>Kilde</a:t>
            </a:r>
            <a:r>
              <a:rPr lang="en-US" sz="1700">
                <a:solidFill>
                  <a:prstClr val="black"/>
                </a:solidFill>
                <a:latin typeface="Calibri" panose="020F0502020204030204"/>
              </a:rPr>
              <a:t>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79195">
              <a:defRPr/>
            </a:pPr>
            <a:fld id="{7EF5CB61-9F4F-4855-B8A9-B0DC37DADC6B}" type="slidenum">
              <a:rPr lang="en-US" sz="1700">
                <a:solidFill>
                  <a:prstClr val="black"/>
                </a:solidFill>
                <a:latin typeface="Calibri" panose="020F0502020204030204"/>
              </a:rPr>
              <a:pPr defTabSz="179195">
                <a:defRPr/>
              </a:pPr>
              <a:t>22</a:t>
            </a:fld>
            <a:endParaRPr lang="en-US" sz="17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627001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5708">
              <a:defRPr/>
            </a:pPr>
            <a:fld id="{AAA6DF02-A82A-4DB1-9648-8346F96269A4}" type="slidenum">
              <a:rPr lang="nb-NO">
                <a:solidFill>
                  <a:prstClr val="black"/>
                </a:solidFill>
                <a:latin typeface="Calibri" panose="020F0502020204030204"/>
              </a:rPr>
              <a:pPr defTabSz="955708">
                <a:defRPr/>
              </a:pPr>
              <a:t>23</a:t>
            </a:fld>
            <a:endParaRPr lang="nb-N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141183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800" dirty="0"/>
              <a:t>Vi har alle forutsetninger for å lykkes og gripe mulighetene som ligger foran oss!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5CB61-9F4F-4855-B8A9-B0DC37DADC6B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295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358391">
              <a:defRPr/>
            </a:pPr>
            <a:r>
              <a:rPr lang="en-US" sz="800" dirty="0"/>
              <a:t>, and we must develop new business areas to keep our profit level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5CB61-9F4F-4855-B8A9-B0DC37DADC6B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1023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358391"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5CB61-9F4F-4855-B8A9-B0DC37DADC6B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6179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16674">
              <a:lnSpc>
                <a:spcPct val="90000"/>
              </a:lnSpc>
              <a:spcBef>
                <a:spcPts val="314"/>
              </a:spcBef>
              <a:buClr>
                <a:srgbClr val="0000FF"/>
              </a:buClr>
            </a:pPr>
            <a:r>
              <a:rPr lang="en-US" sz="800" b="1" dirty="0">
                <a:latin typeface="Arial"/>
                <a:cs typeface="Arial"/>
              </a:rPr>
              <a:t>Cars going Electric, </a:t>
            </a:r>
          </a:p>
          <a:p>
            <a:pPr defTabSz="716674">
              <a:lnSpc>
                <a:spcPct val="90000"/>
              </a:lnSpc>
              <a:spcBef>
                <a:spcPts val="314"/>
              </a:spcBef>
              <a:buClr>
                <a:srgbClr val="0000FF"/>
              </a:buClr>
            </a:pPr>
            <a:r>
              <a:rPr lang="en-US" sz="800" b="1" dirty="0">
                <a:latin typeface="Arial"/>
                <a:cs typeface="Arial"/>
              </a:rPr>
              <a:t>Cars are connected and digitalized</a:t>
            </a:r>
          </a:p>
          <a:p>
            <a:pPr defTabSz="716674">
              <a:lnSpc>
                <a:spcPct val="90000"/>
              </a:lnSpc>
              <a:spcBef>
                <a:spcPts val="314"/>
              </a:spcBef>
              <a:buClr>
                <a:srgbClr val="0000FF"/>
              </a:buClr>
            </a:pPr>
            <a:r>
              <a:rPr lang="en-US" sz="800" b="1" dirty="0">
                <a:latin typeface="Arial"/>
                <a:cs typeface="Arial"/>
              </a:rPr>
              <a:t>Automotive industry facing the digital shift</a:t>
            </a:r>
          </a:p>
          <a:p>
            <a:pPr defTabSz="716674">
              <a:lnSpc>
                <a:spcPct val="90000"/>
              </a:lnSpc>
              <a:spcBef>
                <a:spcPts val="314"/>
              </a:spcBef>
              <a:buClr>
                <a:srgbClr val="0000FF"/>
              </a:buClr>
            </a:pPr>
            <a:r>
              <a:rPr lang="en-US" sz="800" b="1" dirty="0">
                <a:latin typeface="Arial"/>
                <a:cs typeface="Arial"/>
              </a:rPr>
              <a:t>Disruptors entering the arena</a:t>
            </a:r>
          </a:p>
          <a:p>
            <a:pPr defTabSz="716674">
              <a:lnSpc>
                <a:spcPct val="90000"/>
              </a:lnSpc>
              <a:spcBef>
                <a:spcPts val="314"/>
              </a:spcBef>
              <a:buClr>
                <a:srgbClr val="0000FF"/>
              </a:buClr>
            </a:pPr>
            <a:r>
              <a:rPr lang="en-US" sz="800" b="1" dirty="0">
                <a:latin typeface="Arial"/>
                <a:cs typeface="Arial"/>
              </a:rPr>
              <a:t>Retailers turning into agents</a:t>
            </a:r>
          </a:p>
          <a:p>
            <a:pPr defTabSz="716674">
              <a:lnSpc>
                <a:spcPct val="90000"/>
              </a:lnSpc>
              <a:spcBef>
                <a:spcPts val="314"/>
              </a:spcBef>
              <a:buClr>
                <a:srgbClr val="0000FF"/>
              </a:buClr>
            </a:pPr>
            <a:r>
              <a:rPr lang="en-US" sz="800" b="1" dirty="0">
                <a:latin typeface="Arial"/>
                <a:cs typeface="Arial"/>
              </a:rPr>
              <a:t>New ways of “owning a car” growing</a:t>
            </a:r>
          </a:p>
          <a:p>
            <a:pPr defTabSz="716674">
              <a:lnSpc>
                <a:spcPct val="90000"/>
              </a:lnSpc>
              <a:spcBef>
                <a:spcPts val="314"/>
              </a:spcBef>
              <a:buClr>
                <a:srgbClr val="0000FF"/>
              </a:buClr>
            </a:pPr>
            <a:r>
              <a:rPr lang="en-US" sz="800" b="1" dirty="0">
                <a:latin typeface="Arial"/>
                <a:cs typeface="Arial"/>
              </a:rPr>
              <a:t>New business </a:t>
            </a:r>
            <a:r>
              <a:rPr lang="en-US" sz="800" b="1" dirty="0" err="1">
                <a:latin typeface="Arial"/>
                <a:cs typeface="Arial"/>
              </a:rPr>
              <a:t>opport</a:t>
            </a:r>
            <a:r>
              <a:rPr lang="en-US" sz="800" b="1" dirty="0">
                <a:latin typeface="Arial"/>
                <a:cs typeface="Arial"/>
              </a:rPr>
              <a:t>unities 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5CB61-9F4F-4855-B8A9-B0DC37DADC6B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1784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5CB61-9F4F-4855-B8A9-B0DC37DADC6B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6986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9168" indent="-179168" defTabSz="716674">
              <a:lnSpc>
                <a:spcPct val="90000"/>
              </a:lnSpc>
              <a:spcBef>
                <a:spcPts val="314"/>
              </a:spcBef>
              <a:buClr>
                <a:srgbClr val="0000FF"/>
              </a:buClr>
              <a:buFont typeface="Wingdings" panose="05000000000000000000" pitchFamily="2" charset="2"/>
              <a:buChar char="§"/>
            </a:pPr>
            <a:endParaRPr lang="nb-NO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5CB61-9F4F-4855-B8A9-B0DC37DADC6B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3342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179195">
              <a:defRPr/>
            </a:pPr>
            <a:r>
              <a:rPr lang="en-US" sz="1800" err="1">
                <a:solidFill>
                  <a:prstClr val="black"/>
                </a:solidFill>
                <a:latin typeface="Calibri" panose="020F0502020204030204"/>
              </a:rPr>
              <a:t>Kilde</a:t>
            </a:r>
            <a:r>
              <a:rPr lang="en-US" sz="1800">
                <a:solidFill>
                  <a:prstClr val="black"/>
                </a:solidFill>
                <a:latin typeface="Calibri" panose="020F0502020204030204"/>
              </a:rPr>
              <a:t>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79195">
              <a:defRPr/>
            </a:pPr>
            <a:fld id="{7EF5CB61-9F4F-4855-B8A9-B0DC37DADC6B}" type="slidenum">
              <a:rPr lang="en-US" sz="1800">
                <a:solidFill>
                  <a:prstClr val="black"/>
                </a:solidFill>
                <a:latin typeface="Calibri" panose="020F0502020204030204"/>
              </a:rPr>
              <a:pPr defTabSz="179195">
                <a:defRPr/>
              </a:pPr>
              <a:t>11</a:t>
            </a:fld>
            <a:endParaRPr lang="en-US" sz="18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35556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358391">
              <a:defRPr/>
            </a:pPr>
            <a:r>
              <a:rPr lang="nb-NO" sz="800" dirty="0">
                <a:latin typeface="Arial"/>
                <a:cs typeface="Arial"/>
              </a:rPr>
              <a:t>The OEMs </a:t>
            </a:r>
            <a:r>
              <a:rPr lang="nb-NO" sz="800" dirty="0" err="1">
                <a:latin typeface="Arial"/>
                <a:cs typeface="Arial"/>
              </a:rPr>
              <a:t>needs</a:t>
            </a:r>
            <a:r>
              <a:rPr lang="nb-NO" sz="800" dirty="0">
                <a:latin typeface="Arial"/>
                <a:cs typeface="Arial"/>
              </a:rPr>
              <a:t> to </a:t>
            </a:r>
            <a:r>
              <a:rPr lang="nb-NO" sz="800" dirty="0" err="1">
                <a:latin typeface="Arial"/>
                <a:cs typeface="Arial"/>
              </a:rPr>
              <a:t>cut</a:t>
            </a:r>
            <a:r>
              <a:rPr lang="nb-NO" sz="800" dirty="0">
                <a:latin typeface="Arial"/>
                <a:cs typeface="Arial"/>
              </a:rPr>
              <a:t> </a:t>
            </a:r>
            <a:r>
              <a:rPr lang="nb-NO" sz="800" dirty="0" err="1">
                <a:latin typeface="Arial"/>
                <a:cs typeface="Arial"/>
              </a:rPr>
              <a:t>cost</a:t>
            </a:r>
            <a:r>
              <a:rPr lang="nb-NO" sz="800" dirty="0">
                <a:latin typeface="Arial"/>
                <a:cs typeface="Arial"/>
              </a:rPr>
              <a:t> in </a:t>
            </a:r>
            <a:r>
              <a:rPr lang="nb-NO" sz="800" dirty="0" err="1">
                <a:latin typeface="Arial"/>
                <a:cs typeface="Arial"/>
              </a:rPr>
              <a:t>distribution</a:t>
            </a:r>
            <a:r>
              <a:rPr lang="nb-NO" sz="800" dirty="0">
                <a:latin typeface="Arial"/>
                <a:cs typeface="Arial"/>
              </a:rPr>
              <a:t>, </a:t>
            </a:r>
            <a:r>
              <a:rPr lang="nb-NO" sz="800" dirty="0" err="1">
                <a:latin typeface="Arial"/>
                <a:cs typeface="Arial"/>
              </a:rPr>
              <a:t>their</a:t>
            </a:r>
            <a:r>
              <a:rPr lang="nb-NO" sz="800" dirty="0">
                <a:latin typeface="Arial"/>
                <a:cs typeface="Arial"/>
              </a:rPr>
              <a:t> offer must be </a:t>
            </a:r>
            <a:r>
              <a:rPr lang="nb-NO" sz="800" dirty="0" err="1">
                <a:latin typeface="Arial"/>
                <a:cs typeface="Arial"/>
              </a:rPr>
              <a:t>multichannel</a:t>
            </a:r>
            <a:r>
              <a:rPr lang="nb-NO" sz="800" dirty="0">
                <a:latin typeface="Arial"/>
                <a:cs typeface="Arial"/>
              </a:rPr>
              <a:t> and </a:t>
            </a:r>
            <a:r>
              <a:rPr lang="nb-NO" sz="800" dirty="0" err="1">
                <a:latin typeface="Arial"/>
                <a:cs typeface="Arial"/>
              </a:rPr>
              <a:t>they</a:t>
            </a:r>
            <a:r>
              <a:rPr lang="nb-NO" sz="800" dirty="0">
                <a:latin typeface="Arial"/>
                <a:cs typeface="Arial"/>
              </a:rPr>
              <a:t> </a:t>
            </a:r>
            <a:r>
              <a:rPr lang="nb-NO" sz="800" dirty="0" err="1">
                <a:latin typeface="Arial"/>
                <a:cs typeface="Arial"/>
              </a:rPr>
              <a:t>will</a:t>
            </a:r>
            <a:r>
              <a:rPr lang="nb-NO" sz="800" dirty="0">
                <a:latin typeface="Arial"/>
                <a:cs typeface="Arial"/>
              </a:rPr>
              <a:t> </a:t>
            </a:r>
            <a:r>
              <a:rPr lang="nb-NO" sz="800" dirty="0" err="1">
                <a:latin typeface="Arial"/>
                <a:cs typeface="Arial"/>
              </a:rPr>
              <a:t>need</a:t>
            </a:r>
            <a:r>
              <a:rPr lang="nb-NO" sz="800" dirty="0">
                <a:latin typeface="Arial"/>
                <a:cs typeface="Arial"/>
              </a:rPr>
              <a:t> to </a:t>
            </a:r>
            <a:r>
              <a:rPr lang="nb-NO" sz="800" dirty="0" err="1">
                <a:latin typeface="Arial"/>
                <a:cs typeface="Arial"/>
              </a:rPr>
              <a:t>strengthen</a:t>
            </a:r>
            <a:r>
              <a:rPr lang="nb-NO" sz="800" dirty="0">
                <a:latin typeface="Arial"/>
                <a:cs typeface="Arial"/>
              </a:rPr>
              <a:t> </a:t>
            </a:r>
            <a:r>
              <a:rPr lang="nb-NO" sz="800" dirty="0" err="1">
                <a:latin typeface="Arial"/>
                <a:cs typeface="Arial"/>
              </a:rPr>
              <a:t>their</a:t>
            </a:r>
            <a:r>
              <a:rPr lang="nb-NO" sz="800" dirty="0">
                <a:latin typeface="Arial"/>
                <a:cs typeface="Arial"/>
              </a:rPr>
              <a:t> </a:t>
            </a:r>
            <a:r>
              <a:rPr lang="nb-NO" sz="800" dirty="0" err="1">
                <a:latin typeface="Arial"/>
                <a:cs typeface="Arial"/>
              </a:rPr>
              <a:t>relationship</a:t>
            </a:r>
            <a:r>
              <a:rPr lang="nb-NO" sz="800" dirty="0">
                <a:latin typeface="Arial"/>
                <a:cs typeface="Arial"/>
              </a:rPr>
              <a:t> to end </a:t>
            </a:r>
            <a:r>
              <a:rPr lang="nb-NO" sz="800" dirty="0" err="1">
                <a:latin typeface="Arial"/>
                <a:cs typeface="Arial"/>
              </a:rPr>
              <a:t>customer</a:t>
            </a:r>
            <a:endParaRPr lang="en-US" sz="800" dirty="0">
              <a:ea typeface="+mj-ea"/>
            </a:endParaRPr>
          </a:p>
          <a:p>
            <a:pPr defTabSz="358391">
              <a:defRPr/>
            </a:pPr>
            <a:endParaRPr lang="nb-NO" sz="800" b="1" i="1" dirty="0">
              <a:solidFill>
                <a:schemeClr val="bg1"/>
              </a:solidFill>
            </a:endParaRPr>
          </a:p>
          <a:p>
            <a:pPr defTabSz="358391">
              <a:defRPr/>
            </a:pPr>
            <a:r>
              <a:rPr lang="nb-NO" sz="800" b="1" i="1" dirty="0" err="1">
                <a:solidFill>
                  <a:schemeClr val="bg1"/>
                </a:solidFill>
              </a:rPr>
              <a:t>Seemless</a:t>
            </a:r>
            <a:r>
              <a:rPr lang="nb-NO" sz="800" b="1" i="1" dirty="0">
                <a:solidFill>
                  <a:schemeClr val="bg1"/>
                </a:solidFill>
              </a:rPr>
              <a:t> </a:t>
            </a:r>
            <a:r>
              <a:rPr lang="nb-NO" sz="800" b="1" i="1" dirty="0" err="1">
                <a:solidFill>
                  <a:schemeClr val="bg1"/>
                </a:solidFill>
              </a:rPr>
              <a:t>omnichannel</a:t>
            </a:r>
            <a:r>
              <a:rPr lang="nb-NO" sz="800" b="1" i="1" dirty="0">
                <a:solidFill>
                  <a:schemeClr val="bg1"/>
                </a:solidFill>
              </a:rPr>
              <a:t> </a:t>
            </a:r>
            <a:r>
              <a:rPr lang="nb-NO" sz="800" b="1" i="1" dirty="0" err="1">
                <a:solidFill>
                  <a:schemeClr val="bg1"/>
                </a:solidFill>
              </a:rPr>
              <a:t>customer</a:t>
            </a:r>
            <a:r>
              <a:rPr lang="nb-NO" sz="800" b="1" i="1" dirty="0">
                <a:solidFill>
                  <a:schemeClr val="bg1"/>
                </a:solidFill>
              </a:rPr>
              <a:t> </a:t>
            </a:r>
            <a:r>
              <a:rPr lang="nb-NO" sz="800" b="1" i="1" dirty="0" err="1">
                <a:solidFill>
                  <a:schemeClr val="bg1"/>
                </a:solidFill>
              </a:rPr>
              <a:t>experience</a:t>
            </a:r>
            <a:r>
              <a:rPr lang="nb-NO" sz="800" b="1" i="1" dirty="0">
                <a:solidFill>
                  <a:schemeClr val="bg1"/>
                </a:solidFill>
              </a:rPr>
              <a:t> is </a:t>
            </a:r>
            <a:r>
              <a:rPr lang="nb-NO" sz="800" b="1" i="1" dirty="0" err="1">
                <a:solidFill>
                  <a:schemeClr val="bg1"/>
                </a:solidFill>
              </a:rPr>
              <a:t>needed</a:t>
            </a:r>
            <a:r>
              <a:rPr lang="nb-NO" sz="800" b="1" i="1" dirty="0">
                <a:solidFill>
                  <a:schemeClr val="bg1"/>
                </a:solidFill>
              </a:rPr>
              <a:t> for </a:t>
            </a:r>
            <a:r>
              <a:rPr lang="nb-NO" sz="800" b="1" i="1" dirty="0" err="1">
                <a:solidFill>
                  <a:schemeClr val="bg1"/>
                </a:solidFill>
              </a:rPr>
              <a:t>both</a:t>
            </a:r>
            <a:r>
              <a:rPr lang="nb-NO" sz="800" b="1" i="1" dirty="0">
                <a:solidFill>
                  <a:schemeClr val="bg1"/>
                </a:solidFill>
              </a:rPr>
              <a:t> </a:t>
            </a:r>
            <a:r>
              <a:rPr lang="nb-NO" sz="800" b="1" i="1" dirty="0" err="1">
                <a:solidFill>
                  <a:schemeClr val="bg1"/>
                </a:solidFill>
              </a:rPr>
              <a:t>the</a:t>
            </a:r>
            <a:r>
              <a:rPr lang="nb-NO" sz="800" b="1" i="1" dirty="0">
                <a:solidFill>
                  <a:schemeClr val="bg1"/>
                </a:solidFill>
              </a:rPr>
              <a:t> </a:t>
            </a:r>
            <a:r>
              <a:rPr lang="nb-NO" sz="800" b="1" i="1" dirty="0" err="1">
                <a:solidFill>
                  <a:schemeClr val="bg1"/>
                </a:solidFill>
              </a:rPr>
              <a:t>presence</a:t>
            </a:r>
            <a:r>
              <a:rPr lang="nb-NO" sz="800" b="1" i="1" dirty="0">
                <a:solidFill>
                  <a:schemeClr val="bg1"/>
                </a:solidFill>
              </a:rPr>
              <a:t> and </a:t>
            </a:r>
            <a:r>
              <a:rPr lang="nb-NO" sz="800" b="1" i="1" dirty="0" err="1">
                <a:solidFill>
                  <a:schemeClr val="bg1"/>
                </a:solidFill>
              </a:rPr>
              <a:t>the</a:t>
            </a:r>
            <a:r>
              <a:rPr lang="nb-NO" sz="800" b="1" i="1" dirty="0">
                <a:solidFill>
                  <a:schemeClr val="bg1"/>
                </a:solidFill>
              </a:rPr>
              <a:t> </a:t>
            </a:r>
            <a:r>
              <a:rPr lang="nb-NO" sz="800" b="1" i="1" dirty="0" err="1">
                <a:solidFill>
                  <a:schemeClr val="bg1"/>
                </a:solidFill>
              </a:rPr>
              <a:t>future</a:t>
            </a:r>
            <a:r>
              <a:rPr lang="nb-NO" sz="800" b="1" i="1" dirty="0">
                <a:solidFill>
                  <a:schemeClr val="bg1"/>
                </a:solidFill>
              </a:rPr>
              <a:t> – </a:t>
            </a:r>
            <a:r>
              <a:rPr lang="nb-NO" sz="800" b="1" i="1" dirty="0" err="1">
                <a:solidFill>
                  <a:schemeClr val="bg1"/>
                </a:solidFill>
              </a:rPr>
              <a:t>car</a:t>
            </a:r>
            <a:r>
              <a:rPr lang="nb-NO" sz="800" b="1" i="1" dirty="0">
                <a:solidFill>
                  <a:schemeClr val="bg1"/>
                </a:solidFill>
              </a:rPr>
              <a:t> </a:t>
            </a:r>
            <a:r>
              <a:rPr lang="nb-NO" sz="800" b="1" i="1" dirty="0" err="1">
                <a:solidFill>
                  <a:schemeClr val="bg1"/>
                </a:solidFill>
              </a:rPr>
              <a:t>industry</a:t>
            </a:r>
            <a:r>
              <a:rPr lang="nb-NO" sz="800" b="1" i="1" dirty="0">
                <a:solidFill>
                  <a:schemeClr val="bg1"/>
                </a:solidFill>
              </a:rPr>
              <a:t> is late </a:t>
            </a:r>
            <a:r>
              <a:rPr lang="nb-NO" sz="800" b="1" i="1" dirty="0" err="1">
                <a:solidFill>
                  <a:schemeClr val="bg1"/>
                </a:solidFill>
              </a:rPr>
              <a:t>bloomer</a:t>
            </a:r>
            <a:endParaRPr lang="nb-NO" sz="800" b="1" i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179195">
              <a:defRPr/>
            </a:pPr>
            <a:r>
              <a:rPr lang="en-US" sz="1800" err="1">
                <a:solidFill>
                  <a:prstClr val="black"/>
                </a:solidFill>
                <a:latin typeface="Calibri" panose="020F0502020204030204"/>
              </a:rPr>
              <a:t>Kilde</a:t>
            </a:r>
            <a:r>
              <a:rPr lang="en-US" sz="1800">
                <a:solidFill>
                  <a:prstClr val="black"/>
                </a:solidFill>
                <a:latin typeface="Calibri" panose="020F0502020204030204"/>
              </a:rPr>
              <a:t>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79195">
              <a:defRPr/>
            </a:pPr>
            <a:fld id="{7EF5CB61-9F4F-4855-B8A9-B0DC37DADC6B}" type="slidenum">
              <a:rPr lang="en-US" sz="1800">
                <a:solidFill>
                  <a:prstClr val="black"/>
                </a:solidFill>
                <a:latin typeface="Calibri" panose="020F0502020204030204"/>
              </a:rPr>
              <a:pPr defTabSz="179195">
                <a:defRPr/>
              </a:pPr>
              <a:t>12</a:t>
            </a:fld>
            <a:endParaRPr lang="en-US" sz="18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95550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5CB61-9F4F-4855-B8A9-B0DC37DADC6B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375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2.bin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3.em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521D7C59-AC8E-4F9B-B81F-482718CE13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5209" cy="5144198"/>
          </a:xfrm>
          <a:custGeom>
            <a:avLst/>
            <a:gdLst>
              <a:gd name="connsiteX0" fmla="*/ 0 w 9145209"/>
              <a:gd name="connsiteY0" fmla="*/ 0 h 5144198"/>
              <a:gd name="connsiteX1" fmla="*/ 2209800 w 9145209"/>
              <a:gd name="connsiteY1" fmla="*/ 0 h 5144198"/>
              <a:gd name="connsiteX2" fmla="*/ 2209800 w 9145209"/>
              <a:gd name="connsiteY2" fmla="*/ 1116000 h 5144198"/>
              <a:gd name="connsiteX3" fmla="*/ 2263800 w 9145209"/>
              <a:gd name="connsiteY3" fmla="*/ 1116000 h 5144198"/>
              <a:gd name="connsiteX4" fmla="*/ 2263800 w 9145209"/>
              <a:gd name="connsiteY4" fmla="*/ 0 h 5144198"/>
              <a:gd name="connsiteX5" fmla="*/ 9145209 w 9145209"/>
              <a:gd name="connsiteY5" fmla="*/ 0 h 5144198"/>
              <a:gd name="connsiteX6" fmla="*/ 9145209 w 9145209"/>
              <a:gd name="connsiteY6" fmla="*/ 5144198 h 5144198"/>
              <a:gd name="connsiteX7" fmla="*/ 0 w 9145209"/>
              <a:gd name="connsiteY7" fmla="*/ 5144198 h 514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5209" h="5144198">
                <a:moveTo>
                  <a:pt x="0" y="0"/>
                </a:moveTo>
                <a:lnTo>
                  <a:pt x="2209800" y="0"/>
                </a:lnTo>
                <a:lnTo>
                  <a:pt x="2209800" y="1116000"/>
                </a:lnTo>
                <a:lnTo>
                  <a:pt x="2263800" y="1116000"/>
                </a:lnTo>
                <a:lnTo>
                  <a:pt x="2263800" y="0"/>
                </a:lnTo>
                <a:lnTo>
                  <a:pt x="9145209" y="0"/>
                </a:lnTo>
                <a:lnTo>
                  <a:pt x="9145209" y="5144198"/>
                </a:lnTo>
                <a:lnTo>
                  <a:pt x="0" y="5144198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E60614A5-BE28-4FF1-9BFF-0C2643D7B9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37101" y="2104073"/>
            <a:ext cx="2469798" cy="46767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1328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e med under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A7DEB398-8E22-44FB-B237-794246A1B9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9144000" cy="50724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7" name="Plassholder for tekst 7">
            <a:extLst>
              <a:ext uri="{FF2B5EF4-FFF2-40B4-BE49-F238E27FC236}">
                <a16:creationId xmlns:a16="http://schemas.microsoft.com/office/drawing/2014/main" id="{2E858BB8-85A1-4B9B-AEAA-815C0D35D1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15477" y="219628"/>
            <a:ext cx="204913" cy="19802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766F369-C7CC-4AFD-BC40-DC28E81B73B6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0C9F8A-EA06-43BF-BE45-9685CD3C5140}" type="datetime1">
              <a:rPr lang="nb-NO" smtClean="0"/>
              <a:t>09.02.2023</a:t>
            </a:fld>
            <a:endParaRPr lang="nb-NO"/>
          </a:p>
        </p:txBody>
      </p:sp>
      <p:sp>
        <p:nvSpPr>
          <p:cNvPr id="12" name="Plassholder for bunntekst 11">
            <a:extLst>
              <a:ext uri="{FF2B5EF4-FFF2-40B4-BE49-F238E27FC236}">
                <a16:creationId xmlns:a16="http://schemas.microsoft.com/office/drawing/2014/main" id="{7FE253BE-A21C-4F2D-8DA9-BB03CC429DA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n-NO"/>
              <a:t>Tittel på presentasjon og presentør</a:t>
            </a:r>
            <a:endParaRPr lang="nb-NO"/>
          </a:p>
        </p:txBody>
      </p:sp>
      <p:sp>
        <p:nvSpPr>
          <p:cNvPr id="13" name="Plassholder for lysbildenummer 12">
            <a:extLst>
              <a:ext uri="{FF2B5EF4-FFF2-40B4-BE49-F238E27FC236}">
                <a16:creationId xmlns:a16="http://schemas.microsoft.com/office/drawing/2014/main" id="{B18D6F78-50B0-4B68-9828-1FD78BB5F98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4EFE7C-5E7B-43F8-8E92-977A9CC6441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4782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dt bilde og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83536917-E8F4-43DD-93E7-98D1343304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436915"/>
            <a:ext cx="9144000" cy="245046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418FAEAC-8FF4-4F66-A6C6-E26133E73F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5718" y="2468630"/>
            <a:ext cx="2172532" cy="2172532"/>
          </a:xfrm>
          <a:solidFill>
            <a:schemeClr val="tx1">
              <a:lumMod val="65000"/>
              <a:lumOff val="35000"/>
            </a:schemeClr>
          </a:solidFill>
        </p:spPr>
        <p:txBody>
          <a:bodyPr lIns="216000" tIns="216000" rIns="216000" bIns="216000" anchor="ctr" anchorCtr="1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lassholder for tekst 19">
            <a:extLst>
              <a:ext uri="{FF2B5EF4-FFF2-40B4-BE49-F238E27FC236}">
                <a16:creationId xmlns:a16="http://schemas.microsoft.com/office/drawing/2014/main" id="{4AF27A31-AA01-4549-9B11-0E0C9397DDF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3488" y="3341218"/>
            <a:ext cx="426721" cy="4267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2" name="Plassholder for tekst 21">
            <a:extLst>
              <a:ext uri="{FF2B5EF4-FFF2-40B4-BE49-F238E27FC236}">
                <a16:creationId xmlns:a16="http://schemas.microsoft.com/office/drawing/2014/main" id="{E1473E1A-FE42-478C-8815-AB9F3A9EDD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50095" y="3091012"/>
            <a:ext cx="3269923" cy="796372"/>
          </a:xfrm>
        </p:spPr>
        <p:txBody>
          <a:bodyPr tIns="36000" bIns="108000" anchor="b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lassholder for tekst 14">
            <a:extLst>
              <a:ext uri="{FF2B5EF4-FFF2-40B4-BE49-F238E27FC236}">
                <a16:creationId xmlns:a16="http://schemas.microsoft.com/office/drawing/2014/main" id="{34142FDF-4355-46FC-87A5-89B5420ADE4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293488" y="3341217"/>
            <a:ext cx="426721" cy="426722"/>
          </a:xfrm>
          <a:solidFill>
            <a:schemeClr val="accent1"/>
          </a:solidFill>
        </p:spPr>
        <p:txBody>
          <a:bodyPr lIns="0" tIns="0" rIns="0" bIns="0" anchor="ctr" anchorCtr="1">
            <a:noAutofit/>
          </a:bodyPr>
          <a:lstStyle>
            <a:lvl1pPr marL="0" indent="0" algn="ctr"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Webdings" panose="05030102010509060703" pitchFamily="18" charset="2"/>
              </a:defRPr>
            </a:lvl1pPr>
          </a:lstStyle>
          <a:p>
            <a:pPr lvl="0"/>
            <a:r>
              <a:rPr lang="nb-NO"/>
              <a:t>1</a:t>
            </a:r>
          </a:p>
        </p:txBody>
      </p:sp>
      <p:sp>
        <p:nvSpPr>
          <p:cNvPr id="14" name="Tittel 6">
            <a:extLst>
              <a:ext uri="{FF2B5EF4-FFF2-40B4-BE49-F238E27FC236}">
                <a16:creationId xmlns:a16="http://schemas.microsoft.com/office/drawing/2014/main" id="{F00CA35E-C979-4D8D-BFB5-1DC84751A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99" y="460652"/>
            <a:ext cx="8180549" cy="52629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FCBB474-596A-4BAC-89CF-1B373245477D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35718" y="236698"/>
            <a:ext cx="8179630" cy="186974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1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49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685697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028546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371395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(</a:t>
            </a:r>
            <a:r>
              <a:rPr lang="en-US" err="1"/>
              <a:t>Emnefelt</a:t>
            </a:r>
            <a:r>
              <a:rPr lang="en-US"/>
              <a:t>)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2CEFEB9B-474A-48F4-B602-B47E05691A4A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3441D375-B94C-45E8-84E0-EAF2708C419F}" type="datetime1">
              <a:rPr lang="nb-NO" smtClean="0"/>
              <a:t>09.02.2023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98606DD7-A2BA-418B-9F55-9893C9034105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r>
              <a:rPr lang="nn-NO"/>
              <a:t>Tittel på presentasjon og presentør</a:t>
            </a:r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A2A6862E-A6CD-43F5-AE83-072F09252B91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8D4EFE7C-5E7B-43F8-8E92-977A9CC6441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435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s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350E9E-466B-47BF-8869-A4770FEFD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7851F73D-7E60-424E-B909-E7BB96ED6F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718" y="236698"/>
            <a:ext cx="8179630" cy="186974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1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49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685697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028546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371395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(</a:t>
            </a:r>
            <a:r>
              <a:rPr lang="en-US" err="1"/>
              <a:t>Emnefelt</a:t>
            </a:r>
            <a:r>
              <a:rPr lang="en-US"/>
              <a:t>)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CC952FF7-9D32-408D-83C6-2D3F7823130A}"/>
              </a:ext>
            </a:extLst>
          </p:cNvPr>
          <p:cNvSpPr/>
          <p:nvPr userDrawn="1"/>
        </p:nvSpPr>
        <p:spPr>
          <a:xfrm>
            <a:off x="0" y="2813726"/>
            <a:ext cx="9144000" cy="4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93712573-C257-49BB-916C-9988405C7E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69870" y="2718259"/>
            <a:ext cx="231112" cy="231112"/>
          </a:xfrm>
          <a:solidFill>
            <a:schemeClr val="tx1">
              <a:lumMod val="65000"/>
              <a:lumOff val="35000"/>
            </a:schemeClr>
          </a:solidFill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693FF4CB-347B-49D8-8E5B-AA910D2578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57345" y="2718259"/>
            <a:ext cx="231112" cy="231112"/>
          </a:xfrm>
          <a:solidFill>
            <a:schemeClr val="tx1">
              <a:lumMod val="65000"/>
              <a:lumOff val="35000"/>
            </a:schemeClr>
          </a:solidFill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3AA91AEA-FDA9-4DC0-B114-7818977856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94287" y="2718259"/>
            <a:ext cx="231112" cy="231112"/>
          </a:xfrm>
          <a:solidFill>
            <a:schemeClr val="tx1">
              <a:lumMod val="65000"/>
              <a:lumOff val="35000"/>
            </a:schemeClr>
          </a:solidFill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31F2256F-E44D-49B2-8EB1-008B86FE383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31229" y="2718259"/>
            <a:ext cx="231112" cy="231112"/>
          </a:xfrm>
          <a:solidFill>
            <a:schemeClr val="tx1">
              <a:lumMod val="65000"/>
              <a:lumOff val="35000"/>
            </a:schemeClr>
          </a:solidFill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1B9ED03F-77BD-460E-BB43-35FC61A880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6313" y="2394299"/>
            <a:ext cx="1038226" cy="186974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nb-NO"/>
              <a:t>XXXX</a:t>
            </a:r>
          </a:p>
        </p:txBody>
      </p:sp>
      <p:sp>
        <p:nvSpPr>
          <p:cNvPr id="16" name="Plassholder for tekst 14">
            <a:extLst>
              <a:ext uri="{FF2B5EF4-FFF2-40B4-BE49-F238E27FC236}">
                <a16:creationId xmlns:a16="http://schemas.microsoft.com/office/drawing/2014/main" id="{3592EBA7-5534-4832-8B73-0C47F3242C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027672" y="2394299"/>
            <a:ext cx="1038226" cy="186974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nb-NO"/>
              <a:t>XXXX</a:t>
            </a:r>
          </a:p>
        </p:txBody>
      </p:sp>
      <p:sp>
        <p:nvSpPr>
          <p:cNvPr id="17" name="Plassholder for tekst 14">
            <a:extLst>
              <a:ext uri="{FF2B5EF4-FFF2-40B4-BE49-F238E27FC236}">
                <a16:creationId xmlns:a16="http://schemas.microsoft.com/office/drawing/2014/main" id="{FCED72AE-81B0-4137-B571-9E675728F52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89031" y="2394299"/>
            <a:ext cx="1038226" cy="186974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nb-NO"/>
              <a:t>XXXX</a:t>
            </a:r>
          </a:p>
        </p:txBody>
      </p:sp>
      <p:sp>
        <p:nvSpPr>
          <p:cNvPr id="18" name="Plassholder for tekst 14">
            <a:extLst>
              <a:ext uri="{FF2B5EF4-FFF2-40B4-BE49-F238E27FC236}">
                <a16:creationId xmlns:a16="http://schemas.microsoft.com/office/drawing/2014/main" id="{637A62EF-24FA-43E5-9D62-BD5B6D9B34A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50390" y="2394299"/>
            <a:ext cx="1038226" cy="186974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nb-NO"/>
              <a:t>XXXX</a:t>
            </a:r>
          </a:p>
        </p:txBody>
      </p:sp>
      <p:sp>
        <p:nvSpPr>
          <p:cNvPr id="19" name="Plassholder for tekst 14">
            <a:extLst>
              <a:ext uri="{FF2B5EF4-FFF2-40B4-BE49-F238E27FC236}">
                <a16:creationId xmlns:a16="http://schemas.microsoft.com/office/drawing/2014/main" id="{D643FA0D-47CB-4EAA-9C1E-9A3DE9CE8AC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54873" y="3257598"/>
            <a:ext cx="1661106" cy="186974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lassholder for tekst 14">
            <a:extLst>
              <a:ext uri="{FF2B5EF4-FFF2-40B4-BE49-F238E27FC236}">
                <a16:creationId xmlns:a16="http://schemas.microsoft.com/office/drawing/2014/main" id="{8B51846C-16C3-4737-B22F-FBCE758E62E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54873" y="3533417"/>
            <a:ext cx="1661106" cy="948721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lassholder for tekst 14">
            <a:extLst>
              <a:ext uri="{FF2B5EF4-FFF2-40B4-BE49-F238E27FC236}">
                <a16:creationId xmlns:a16="http://schemas.microsoft.com/office/drawing/2014/main" id="{1A3D543B-87BB-4A83-A40B-A016979715B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716232" y="3257598"/>
            <a:ext cx="1661106" cy="186974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Plassholder for tekst 14">
            <a:extLst>
              <a:ext uri="{FF2B5EF4-FFF2-40B4-BE49-F238E27FC236}">
                <a16:creationId xmlns:a16="http://schemas.microsoft.com/office/drawing/2014/main" id="{9A531AC6-9162-434F-AC21-E4820160042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16232" y="3533417"/>
            <a:ext cx="1661106" cy="948721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lassholder for tekst 14">
            <a:extLst>
              <a:ext uri="{FF2B5EF4-FFF2-40B4-BE49-F238E27FC236}">
                <a16:creationId xmlns:a16="http://schemas.microsoft.com/office/drawing/2014/main" id="{0FB748A0-D73D-4CEE-925A-226288AE506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77591" y="3257598"/>
            <a:ext cx="1661106" cy="186974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lassholder for tekst 14">
            <a:extLst>
              <a:ext uri="{FF2B5EF4-FFF2-40B4-BE49-F238E27FC236}">
                <a16:creationId xmlns:a16="http://schemas.microsoft.com/office/drawing/2014/main" id="{F21587EE-C860-422E-9651-0E689BCE9EC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777591" y="3533417"/>
            <a:ext cx="1661106" cy="948721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lassholder for tekst 14">
            <a:extLst>
              <a:ext uri="{FF2B5EF4-FFF2-40B4-BE49-F238E27FC236}">
                <a16:creationId xmlns:a16="http://schemas.microsoft.com/office/drawing/2014/main" id="{C28BE56A-802E-440E-8536-06A2E6115EB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838950" y="3257598"/>
            <a:ext cx="1661106" cy="186974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Plassholder for tekst 14">
            <a:extLst>
              <a:ext uri="{FF2B5EF4-FFF2-40B4-BE49-F238E27FC236}">
                <a16:creationId xmlns:a16="http://schemas.microsoft.com/office/drawing/2014/main" id="{40EC9B6F-142C-4847-B175-23E1D40229A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838950" y="3533417"/>
            <a:ext cx="1661106" cy="948721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Plassholder for tekst 14">
            <a:extLst>
              <a:ext uri="{FF2B5EF4-FFF2-40B4-BE49-F238E27FC236}">
                <a16:creationId xmlns:a16="http://schemas.microsoft.com/office/drawing/2014/main" id="{EE24027A-2F97-41EF-8A3B-3B86234AE19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54873" y="1440180"/>
            <a:ext cx="5609021" cy="339324"/>
          </a:xfrm>
        </p:spPr>
        <p:txBody>
          <a:bodyPr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Rectangle 6">
            <a:extLst>
              <a:ext uri="{FF2B5EF4-FFF2-40B4-BE49-F238E27FC236}">
                <a16:creationId xmlns:a16="http://schemas.microsoft.com/office/drawing/2014/main" id="{9C7D429B-D580-4EC2-B909-D5D38EA454FC}"/>
              </a:ext>
            </a:extLst>
          </p:cNvPr>
          <p:cNvSpPr/>
          <p:nvPr userDrawn="1"/>
        </p:nvSpPr>
        <p:spPr>
          <a:xfrm>
            <a:off x="6310694" y="1436914"/>
            <a:ext cx="46800" cy="338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spcBef>
                <a:spcPts val="0"/>
              </a:spcBef>
            </a:pPr>
            <a:endParaRPr lang="en-US" sz="1100"/>
          </a:p>
        </p:txBody>
      </p:sp>
      <p:sp>
        <p:nvSpPr>
          <p:cNvPr id="35" name="Plassholder for tekst 14">
            <a:extLst>
              <a:ext uri="{FF2B5EF4-FFF2-40B4-BE49-F238E27FC236}">
                <a16:creationId xmlns:a16="http://schemas.microsoft.com/office/drawing/2014/main" id="{B5D9B46C-00C1-4BB7-8E10-ABE7117EA11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404295" y="1491852"/>
            <a:ext cx="2111054" cy="228524"/>
          </a:xfrm>
        </p:spPr>
        <p:txBody>
          <a:bodyPr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045012F-20B4-4315-87F6-9F1291DBF64E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fld id="{E331CA87-C484-4B9B-BBDC-1FD52A5B6D67}" type="datetime1">
              <a:rPr lang="nb-NO" smtClean="0"/>
              <a:t>09.02.2023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B00FAA9-E5C5-42B0-B94E-1057AC45F009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r>
              <a:rPr lang="nn-NO"/>
              <a:t>Tittel på presentasjon og presentør</a:t>
            </a: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3A5F563-4182-46F4-AB0E-B45577F3022F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8D4EFE7C-5E7B-43F8-8E92-977A9CC6441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3880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koner med under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ssholder for tekst 14">
            <a:extLst>
              <a:ext uri="{FF2B5EF4-FFF2-40B4-BE49-F238E27FC236}">
                <a16:creationId xmlns:a16="http://schemas.microsoft.com/office/drawing/2014/main" id="{B781E402-4E4D-4B35-8033-4186C370221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61255" y="1826179"/>
            <a:ext cx="751667" cy="745568"/>
          </a:xfrm>
          <a:solidFill>
            <a:schemeClr val="tx1">
              <a:lumMod val="65000"/>
              <a:lumOff val="35000"/>
            </a:schemeClr>
          </a:solidFill>
        </p:spPr>
        <p:txBody>
          <a:bodyPr lIns="0" tIns="0" rIns="0" bIns="0" anchor="ctr" anchorCtr="1">
            <a:noAutofit/>
          </a:bodyPr>
          <a:lstStyle>
            <a:lvl1pPr marL="0" indent="0" algn="ctr">
              <a:spcBef>
                <a:spcPts val="0"/>
              </a:spcBef>
              <a:buNone/>
              <a:defRPr sz="3400">
                <a:solidFill>
                  <a:schemeClr val="bg1"/>
                </a:solidFill>
                <a:latin typeface="Webdings" panose="05030102010509060703" pitchFamily="18" charset="2"/>
              </a:defRPr>
            </a:lvl1pPr>
          </a:lstStyle>
          <a:p>
            <a:pPr lvl="0"/>
            <a:r>
              <a:rPr lang="nb-NO"/>
              <a:t>1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1350E9E-466B-47BF-8869-A4770FEFD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7851F73D-7E60-424E-B909-E7BB96ED6F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718" y="236698"/>
            <a:ext cx="8179630" cy="186974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1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49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685697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028546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371395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(</a:t>
            </a:r>
            <a:r>
              <a:rPr lang="en-US" err="1"/>
              <a:t>Emnefelt</a:t>
            </a:r>
            <a:r>
              <a:rPr lang="en-US"/>
              <a:t>)</a:t>
            </a:r>
          </a:p>
        </p:txBody>
      </p:sp>
      <p:sp>
        <p:nvSpPr>
          <p:cNvPr id="17" name="Plassholder for tekst 14">
            <a:extLst>
              <a:ext uri="{FF2B5EF4-FFF2-40B4-BE49-F238E27FC236}">
                <a16:creationId xmlns:a16="http://schemas.microsoft.com/office/drawing/2014/main" id="{703AAA4B-0EDB-4EA1-B6B5-4B115DF5A4A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06038" y="3016633"/>
            <a:ext cx="1402813" cy="186974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lassholder for tekst 14">
            <a:extLst>
              <a:ext uri="{FF2B5EF4-FFF2-40B4-BE49-F238E27FC236}">
                <a16:creationId xmlns:a16="http://schemas.microsoft.com/office/drawing/2014/main" id="{9926AA94-D8F9-4277-846C-D6636C2FD30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06038" y="3310928"/>
            <a:ext cx="1402813" cy="948721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lassholder for tekst 14">
            <a:extLst>
              <a:ext uri="{FF2B5EF4-FFF2-40B4-BE49-F238E27FC236}">
                <a16:creationId xmlns:a16="http://schemas.microsoft.com/office/drawing/2014/main" id="{063136F1-B52F-49A5-9815-50BF0FF3407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070259" y="3016633"/>
            <a:ext cx="1402813" cy="186974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lassholder for tekst 14">
            <a:extLst>
              <a:ext uri="{FF2B5EF4-FFF2-40B4-BE49-F238E27FC236}">
                <a16:creationId xmlns:a16="http://schemas.microsoft.com/office/drawing/2014/main" id="{285C242E-1222-4DE1-B416-8417ED0AEA1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070259" y="3310928"/>
            <a:ext cx="1402813" cy="948721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lassholder for tekst 14">
            <a:extLst>
              <a:ext uri="{FF2B5EF4-FFF2-40B4-BE49-F238E27FC236}">
                <a16:creationId xmlns:a16="http://schemas.microsoft.com/office/drawing/2014/main" id="{0D23BC2E-B9F2-49D9-BE78-0AC7BF58920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841680" y="3016633"/>
            <a:ext cx="1402813" cy="186974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Plassholder for tekst 14">
            <a:extLst>
              <a:ext uri="{FF2B5EF4-FFF2-40B4-BE49-F238E27FC236}">
                <a16:creationId xmlns:a16="http://schemas.microsoft.com/office/drawing/2014/main" id="{07BC64D5-22AE-4970-AC46-1E35D87063A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841680" y="3310928"/>
            <a:ext cx="1402813" cy="948721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lassholder for tekst 14">
            <a:extLst>
              <a:ext uri="{FF2B5EF4-FFF2-40B4-BE49-F238E27FC236}">
                <a16:creationId xmlns:a16="http://schemas.microsoft.com/office/drawing/2014/main" id="{414A498A-64F1-48CB-B1FC-7A2FC9F15E6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609501" y="3016633"/>
            <a:ext cx="1402813" cy="186974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Plassholder for tekst 14">
            <a:extLst>
              <a:ext uri="{FF2B5EF4-FFF2-40B4-BE49-F238E27FC236}">
                <a16:creationId xmlns:a16="http://schemas.microsoft.com/office/drawing/2014/main" id="{C350596E-DCB9-423A-BE6B-13DC8060797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609501" y="3310928"/>
            <a:ext cx="1402813" cy="948721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lassholder for tekst 14">
            <a:extLst>
              <a:ext uri="{FF2B5EF4-FFF2-40B4-BE49-F238E27FC236}">
                <a16:creationId xmlns:a16="http://schemas.microsoft.com/office/drawing/2014/main" id="{353553AD-D154-41C0-998D-A0EFCFF9F1A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377322" y="3016633"/>
            <a:ext cx="1402813" cy="186974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lassholder for tekst 14">
            <a:extLst>
              <a:ext uri="{FF2B5EF4-FFF2-40B4-BE49-F238E27FC236}">
                <a16:creationId xmlns:a16="http://schemas.microsoft.com/office/drawing/2014/main" id="{F36BA638-DA76-44D7-902B-16CCD4060AD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377322" y="3310928"/>
            <a:ext cx="1402813" cy="948721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lassholder for tekst 14">
            <a:extLst>
              <a:ext uri="{FF2B5EF4-FFF2-40B4-BE49-F238E27FC236}">
                <a16:creationId xmlns:a16="http://schemas.microsoft.com/office/drawing/2014/main" id="{FB0180CA-0C77-4142-949A-0AC32573CE4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435003" y="1826179"/>
            <a:ext cx="751667" cy="745568"/>
          </a:xfrm>
          <a:solidFill>
            <a:schemeClr val="tx1">
              <a:lumMod val="65000"/>
              <a:lumOff val="35000"/>
            </a:schemeClr>
          </a:solidFill>
        </p:spPr>
        <p:txBody>
          <a:bodyPr lIns="0" tIns="0" rIns="0" bIns="0" anchor="ctr" anchorCtr="1">
            <a:noAutofit/>
          </a:bodyPr>
          <a:lstStyle>
            <a:lvl1pPr marL="0" indent="0" algn="ctr">
              <a:spcBef>
                <a:spcPts val="0"/>
              </a:spcBef>
              <a:buNone/>
              <a:defRPr sz="3400">
                <a:solidFill>
                  <a:schemeClr val="bg1"/>
                </a:solidFill>
                <a:latin typeface="Webdings" panose="05030102010509060703" pitchFamily="18" charset="2"/>
              </a:defRPr>
            </a:lvl1pPr>
          </a:lstStyle>
          <a:p>
            <a:pPr lvl="0"/>
            <a:r>
              <a:rPr lang="nb-NO"/>
              <a:t>1 </a:t>
            </a:r>
          </a:p>
        </p:txBody>
      </p:sp>
      <p:sp>
        <p:nvSpPr>
          <p:cNvPr id="30" name="Plassholder for tekst 14">
            <a:extLst>
              <a:ext uri="{FF2B5EF4-FFF2-40B4-BE49-F238E27FC236}">
                <a16:creationId xmlns:a16="http://schemas.microsoft.com/office/drawing/2014/main" id="{BED34FE7-DECE-401C-A251-0E5ECA82420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207608" y="1825200"/>
            <a:ext cx="751667" cy="745568"/>
          </a:xfrm>
          <a:solidFill>
            <a:schemeClr val="tx1">
              <a:lumMod val="65000"/>
              <a:lumOff val="35000"/>
            </a:schemeClr>
          </a:solidFill>
        </p:spPr>
        <p:txBody>
          <a:bodyPr lIns="0" tIns="0" rIns="0" bIns="0" anchor="ctr" anchorCtr="1">
            <a:noAutofit/>
          </a:bodyPr>
          <a:lstStyle>
            <a:lvl1pPr marL="0" indent="0" algn="ctr">
              <a:spcBef>
                <a:spcPts val="0"/>
              </a:spcBef>
              <a:buNone/>
              <a:defRPr sz="3400">
                <a:solidFill>
                  <a:schemeClr val="bg1"/>
                </a:solidFill>
                <a:latin typeface="Webdings" panose="05030102010509060703" pitchFamily="18" charset="2"/>
              </a:defRPr>
            </a:lvl1pPr>
          </a:lstStyle>
          <a:p>
            <a:pPr lvl="0"/>
            <a:r>
              <a:rPr lang="nb-NO"/>
              <a:t>1</a:t>
            </a:r>
          </a:p>
        </p:txBody>
      </p:sp>
      <p:sp>
        <p:nvSpPr>
          <p:cNvPr id="31" name="Plassholder for tekst 14">
            <a:extLst>
              <a:ext uri="{FF2B5EF4-FFF2-40B4-BE49-F238E27FC236}">
                <a16:creationId xmlns:a16="http://schemas.microsoft.com/office/drawing/2014/main" id="{5845171F-515B-4442-87EA-5162D05D221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963687" y="1826179"/>
            <a:ext cx="751667" cy="745568"/>
          </a:xfrm>
          <a:solidFill>
            <a:schemeClr val="tx1">
              <a:lumMod val="65000"/>
              <a:lumOff val="35000"/>
            </a:schemeClr>
          </a:solidFill>
        </p:spPr>
        <p:txBody>
          <a:bodyPr lIns="0" tIns="0" rIns="0" bIns="0" anchor="ctr" anchorCtr="1">
            <a:noAutofit/>
          </a:bodyPr>
          <a:lstStyle>
            <a:lvl1pPr marL="0" indent="0" algn="ctr">
              <a:spcBef>
                <a:spcPts val="0"/>
              </a:spcBef>
              <a:buNone/>
              <a:defRPr sz="3400">
                <a:solidFill>
                  <a:schemeClr val="bg1"/>
                </a:solidFill>
                <a:latin typeface="Webdings" panose="05030102010509060703" pitchFamily="18" charset="2"/>
              </a:defRPr>
            </a:lvl1pPr>
          </a:lstStyle>
          <a:p>
            <a:pPr lvl="0"/>
            <a:r>
              <a:rPr lang="nb-NO"/>
              <a:t>1</a:t>
            </a:r>
          </a:p>
        </p:txBody>
      </p:sp>
      <p:sp>
        <p:nvSpPr>
          <p:cNvPr id="32" name="Plassholder for tekst 14">
            <a:extLst>
              <a:ext uri="{FF2B5EF4-FFF2-40B4-BE49-F238E27FC236}">
                <a16:creationId xmlns:a16="http://schemas.microsoft.com/office/drawing/2014/main" id="{918FB91B-5AD9-43A7-84AA-EB0C66C91E1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731078" y="1825200"/>
            <a:ext cx="751667" cy="745568"/>
          </a:xfrm>
          <a:solidFill>
            <a:schemeClr val="tx1">
              <a:lumMod val="65000"/>
              <a:lumOff val="35000"/>
            </a:schemeClr>
          </a:solidFill>
        </p:spPr>
        <p:txBody>
          <a:bodyPr lIns="0" tIns="0" rIns="0" bIns="0" anchor="ctr" anchorCtr="1">
            <a:noAutofit/>
          </a:bodyPr>
          <a:lstStyle>
            <a:lvl1pPr marL="0" indent="0" algn="ctr">
              <a:spcBef>
                <a:spcPts val="0"/>
              </a:spcBef>
              <a:buNone/>
              <a:defRPr sz="3400">
                <a:solidFill>
                  <a:schemeClr val="bg1"/>
                </a:solidFill>
                <a:latin typeface="Webdings" panose="05030102010509060703" pitchFamily="18" charset="2"/>
              </a:defRPr>
            </a:lvl1pPr>
          </a:lstStyle>
          <a:p>
            <a:pPr lvl="0"/>
            <a:r>
              <a:rPr lang="nb-NO"/>
              <a:t>1 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9295BDC-4A00-4A88-9F06-C50420A383DB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C5E10408-036F-4FB4-88A2-2769038CFABA}" type="datetime1">
              <a:rPr lang="nb-NO" smtClean="0"/>
              <a:t>09.02.2023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9E5DF78B-62F5-4D71-8576-D7E213AC4C3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r>
              <a:rPr lang="nn-NO"/>
              <a:t>Tittel på presentasjon og presentør</a:t>
            </a:r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735C52FF-A61C-4481-858F-E1F3048A444C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8D4EFE7C-5E7B-43F8-8E92-977A9CC6441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4907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med under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02881378-5BB9-48A5-B7FA-2F95AFED46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06038" y="1486369"/>
            <a:ext cx="1402813" cy="1404176"/>
          </a:xfrm>
          <a:solidFill>
            <a:schemeClr val="bg1">
              <a:lumMod val="50000"/>
            </a:schemeClr>
          </a:solidFill>
        </p:spPr>
        <p:txBody>
          <a:bodyPr anchor="t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  <a:lvl2pPr marL="342849" indent="0">
              <a:buNone/>
              <a:defRPr sz="2100"/>
            </a:lvl2pPr>
            <a:lvl3pPr marL="685697" indent="0">
              <a:buNone/>
              <a:defRPr sz="1800"/>
            </a:lvl3pPr>
            <a:lvl4pPr marL="1028546" indent="0">
              <a:buNone/>
              <a:defRPr sz="1500"/>
            </a:lvl4pPr>
            <a:lvl5pPr marL="1371394" indent="0">
              <a:buNone/>
              <a:defRPr sz="1500"/>
            </a:lvl5pPr>
            <a:lvl6pPr marL="1714243" indent="0">
              <a:buNone/>
              <a:defRPr sz="1500"/>
            </a:lvl6pPr>
            <a:lvl7pPr marL="2057091" indent="0">
              <a:buNone/>
              <a:defRPr sz="1500"/>
            </a:lvl7pPr>
            <a:lvl8pPr marL="2399940" indent="0">
              <a:buNone/>
              <a:defRPr sz="1500"/>
            </a:lvl8pPr>
            <a:lvl9pPr marL="2742789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1350E9E-466B-47BF-8869-A4770FEFD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7851F73D-7E60-424E-B909-E7BB96ED6F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718" y="236698"/>
            <a:ext cx="8179630" cy="186974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1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49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685697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028546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371395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(</a:t>
            </a:r>
            <a:r>
              <a:rPr lang="en-US" err="1"/>
              <a:t>Emnefelt</a:t>
            </a:r>
            <a:r>
              <a:rPr lang="en-US"/>
              <a:t>)</a:t>
            </a:r>
          </a:p>
        </p:txBody>
      </p:sp>
      <p:sp>
        <p:nvSpPr>
          <p:cNvPr id="18" name="Plassholder for tekst 14">
            <a:extLst>
              <a:ext uri="{FF2B5EF4-FFF2-40B4-BE49-F238E27FC236}">
                <a16:creationId xmlns:a16="http://schemas.microsoft.com/office/drawing/2014/main" id="{9926AA94-D8F9-4277-846C-D6636C2FD30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06038" y="3310928"/>
            <a:ext cx="1402813" cy="948721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lassholder for tekst 14">
            <a:extLst>
              <a:ext uri="{FF2B5EF4-FFF2-40B4-BE49-F238E27FC236}">
                <a16:creationId xmlns:a16="http://schemas.microsoft.com/office/drawing/2014/main" id="{285C242E-1222-4DE1-B416-8417ED0AEA1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070259" y="3310928"/>
            <a:ext cx="1402813" cy="948721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Plassholder for tekst 14">
            <a:extLst>
              <a:ext uri="{FF2B5EF4-FFF2-40B4-BE49-F238E27FC236}">
                <a16:creationId xmlns:a16="http://schemas.microsoft.com/office/drawing/2014/main" id="{07BC64D5-22AE-4970-AC46-1E35D87063A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841680" y="3310928"/>
            <a:ext cx="1402813" cy="948721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Plassholder for tekst 14">
            <a:extLst>
              <a:ext uri="{FF2B5EF4-FFF2-40B4-BE49-F238E27FC236}">
                <a16:creationId xmlns:a16="http://schemas.microsoft.com/office/drawing/2014/main" id="{C350596E-DCB9-423A-BE6B-13DC8060797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609501" y="3310928"/>
            <a:ext cx="1402813" cy="948721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lassholder for tekst 14">
            <a:extLst>
              <a:ext uri="{FF2B5EF4-FFF2-40B4-BE49-F238E27FC236}">
                <a16:creationId xmlns:a16="http://schemas.microsoft.com/office/drawing/2014/main" id="{F36BA638-DA76-44D7-902B-16CCD4060AD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377322" y="3310928"/>
            <a:ext cx="1402813" cy="948721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246E1A4D-4AE4-411D-84C6-DBCA11D46F31}"/>
              </a:ext>
            </a:extLst>
          </p:cNvPr>
          <p:cNvSpPr>
            <a:spLocks noGrp="1"/>
          </p:cNvSpPr>
          <p:nvPr>
            <p:ph type="pic" idx="56"/>
          </p:nvPr>
        </p:nvSpPr>
        <p:spPr>
          <a:xfrm>
            <a:off x="2070259" y="1486369"/>
            <a:ext cx="1402813" cy="1404176"/>
          </a:xfrm>
          <a:solidFill>
            <a:schemeClr val="bg1">
              <a:lumMod val="50000"/>
            </a:schemeClr>
          </a:solidFill>
        </p:spPr>
        <p:txBody>
          <a:bodyPr anchor="t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  <a:lvl2pPr marL="342849" indent="0">
              <a:buNone/>
              <a:defRPr sz="2100"/>
            </a:lvl2pPr>
            <a:lvl3pPr marL="685697" indent="0">
              <a:buNone/>
              <a:defRPr sz="1800"/>
            </a:lvl3pPr>
            <a:lvl4pPr marL="1028546" indent="0">
              <a:buNone/>
              <a:defRPr sz="1500"/>
            </a:lvl4pPr>
            <a:lvl5pPr marL="1371394" indent="0">
              <a:buNone/>
              <a:defRPr sz="1500"/>
            </a:lvl5pPr>
            <a:lvl6pPr marL="1714243" indent="0">
              <a:buNone/>
              <a:defRPr sz="1500"/>
            </a:lvl6pPr>
            <a:lvl7pPr marL="2057091" indent="0">
              <a:buNone/>
              <a:defRPr sz="1500"/>
            </a:lvl7pPr>
            <a:lvl8pPr marL="2399940" indent="0">
              <a:buNone/>
              <a:defRPr sz="1500"/>
            </a:lvl8pPr>
            <a:lvl9pPr marL="2742789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F9432A95-6BAD-4BA5-BB7E-577E85374017}"/>
              </a:ext>
            </a:extLst>
          </p:cNvPr>
          <p:cNvSpPr>
            <a:spLocks noGrp="1"/>
          </p:cNvSpPr>
          <p:nvPr>
            <p:ph type="pic" idx="57"/>
          </p:nvPr>
        </p:nvSpPr>
        <p:spPr>
          <a:xfrm>
            <a:off x="3841679" y="1486369"/>
            <a:ext cx="1402813" cy="1404176"/>
          </a:xfrm>
          <a:solidFill>
            <a:schemeClr val="bg1">
              <a:lumMod val="50000"/>
            </a:schemeClr>
          </a:solidFill>
        </p:spPr>
        <p:txBody>
          <a:bodyPr anchor="t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  <a:lvl2pPr marL="342849" indent="0">
              <a:buNone/>
              <a:defRPr sz="2100"/>
            </a:lvl2pPr>
            <a:lvl3pPr marL="685697" indent="0">
              <a:buNone/>
              <a:defRPr sz="1800"/>
            </a:lvl3pPr>
            <a:lvl4pPr marL="1028546" indent="0">
              <a:buNone/>
              <a:defRPr sz="1500"/>
            </a:lvl4pPr>
            <a:lvl5pPr marL="1371394" indent="0">
              <a:buNone/>
              <a:defRPr sz="1500"/>
            </a:lvl5pPr>
            <a:lvl6pPr marL="1714243" indent="0">
              <a:buNone/>
              <a:defRPr sz="1500"/>
            </a:lvl6pPr>
            <a:lvl7pPr marL="2057091" indent="0">
              <a:buNone/>
              <a:defRPr sz="1500"/>
            </a:lvl7pPr>
            <a:lvl8pPr marL="2399940" indent="0">
              <a:buNone/>
              <a:defRPr sz="1500"/>
            </a:lvl8pPr>
            <a:lvl9pPr marL="2742789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06C5EA2A-267F-40BE-AC1A-AB3D0F15AE33}"/>
              </a:ext>
            </a:extLst>
          </p:cNvPr>
          <p:cNvSpPr>
            <a:spLocks noGrp="1"/>
          </p:cNvSpPr>
          <p:nvPr>
            <p:ph type="pic" idx="58"/>
          </p:nvPr>
        </p:nvSpPr>
        <p:spPr>
          <a:xfrm>
            <a:off x="5609501" y="1486369"/>
            <a:ext cx="1402813" cy="1404176"/>
          </a:xfrm>
          <a:solidFill>
            <a:schemeClr val="bg1">
              <a:lumMod val="50000"/>
            </a:schemeClr>
          </a:solidFill>
        </p:spPr>
        <p:txBody>
          <a:bodyPr anchor="t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  <a:lvl2pPr marL="342849" indent="0">
              <a:buNone/>
              <a:defRPr sz="2100"/>
            </a:lvl2pPr>
            <a:lvl3pPr marL="685697" indent="0">
              <a:buNone/>
              <a:defRPr sz="1800"/>
            </a:lvl3pPr>
            <a:lvl4pPr marL="1028546" indent="0">
              <a:buNone/>
              <a:defRPr sz="1500"/>
            </a:lvl4pPr>
            <a:lvl5pPr marL="1371394" indent="0">
              <a:buNone/>
              <a:defRPr sz="1500"/>
            </a:lvl5pPr>
            <a:lvl6pPr marL="1714243" indent="0">
              <a:buNone/>
              <a:defRPr sz="1500"/>
            </a:lvl6pPr>
            <a:lvl7pPr marL="2057091" indent="0">
              <a:buNone/>
              <a:defRPr sz="1500"/>
            </a:lvl7pPr>
            <a:lvl8pPr marL="2399940" indent="0">
              <a:buNone/>
              <a:defRPr sz="1500"/>
            </a:lvl8pPr>
            <a:lvl9pPr marL="2742789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2">
            <a:extLst>
              <a:ext uri="{FF2B5EF4-FFF2-40B4-BE49-F238E27FC236}">
                <a16:creationId xmlns:a16="http://schemas.microsoft.com/office/drawing/2014/main" id="{18EEE7B9-077B-4096-BC1C-637E146E3093}"/>
              </a:ext>
            </a:extLst>
          </p:cNvPr>
          <p:cNvSpPr>
            <a:spLocks noGrp="1"/>
          </p:cNvSpPr>
          <p:nvPr>
            <p:ph type="pic" idx="59"/>
          </p:nvPr>
        </p:nvSpPr>
        <p:spPr>
          <a:xfrm>
            <a:off x="7377322" y="1486369"/>
            <a:ext cx="1402813" cy="1404176"/>
          </a:xfrm>
          <a:solidFill>
            <a:schemeClr val="bg1">
              <a:lumMod val="50000"/>
            </a:schemeClr>
          </a:solidFill>
        </p:spPr>
        <p:txBody>
          <a:bodyPr anchor="t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  <a:lvl2pPr marL="342849" indent="0">
              <a:buNone/>
              <a:defRPr sz="2100"/>
            </a:lvl2pPr>
            <a:lvl3pPr marL="685697" indent="0">
              <a:buNone/>
              <a:defRPr sz="1800"/>
            </a:lvl3pPr>
            <a:lvl4pPr marL="1028546" indent="0">
              <a:buNone/>
              <a:defRPr sz="1500"/>
            </a:lvl4pPr>
            <a:lvl5pPr marL="1371394" indent="0">
              <a:buNone/>
              <a:defRPr sz="1500"/>
            </a:lvl5pPr>
            <a:lvl6pPr marL="1714243" indent="0">
              <a:buNone/>
              <a:defRPr sz="1500"/>
            </a:lvl6pPr>
            <a:lvl7pPr marL="2057091" indent="0">
              <a:buNone/>
              <a:defRPr sz="1500"/>
            </a:lvl7pPr>
            <a:lvl8pPr marL="2399940" indent="0">
              <a:buNone/>
              <a:defRPr sz="1500"/>
            </a:lvl8pPr>
            <a:lvl9pPr marL="2742789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lassholder for tekst 14">
            <a:extLst>
              <a:ext uri="{FF2B5EF4-FFF2-40B4-BE49-F238E27FC236}">
                <a16:creationId xmlns:a16="http://schemas.microsoft.com/office/drawing/2014/main" id="{5962F621-0B6F-4188-91D4-7510C92BFC2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06038" y="3016633"/>
            <a:ext cx="1402813" cy="186974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lassholder for tekst 14">
            <a:extLst>
              <a:ext uri="{FF2B5EF4-FFF2-40B4-BE49-F238E27FC236}">
                <a16:creationId xmlns:a16="http://schemas.microsoft.com/office/drawing/2014/main" id="{E13AFA6B-9876-4D09-B882-633C720D3C1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070259" y="3016633"/>
            <a:ext cx="1402813" cy="186974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lassholder for tekst 14">
            <a:extLst>
              <a:ext uri="{FF2B5EF4-FFF2-40B4-BE49-F238E27FC236}">
                <a16:creationId xmlns:a16="http://schemas.microsoft.com/office/drawing/2014/main" id="{F3CD19CF-0812-48E8-BE7B-B5070741360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841680" y="3016633"/>
            <a:ext cx="1402813" cy="186974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lassholder for tekst 14">
            <a:extLst>
              <a:ext uri="{FF2B5EF4-FFF2-40B4-BE49-F238E27FC236}">
                <a16:creationId xmlns:a16="http://schemas.microsoft.com/office/drawing/2014/main" id="{078DD8C4-CB55-481C-85B7-A2789EB3DD1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609501" y="3016633"/>
            <a:ext cx="1402813" cy="186974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Plassholder for tekst 14">
            <a:extLst>
              <a:ext uri="{FF2B5EF4-FFF2-40B4-BE49-F238E27FC236}">
                <a16:creationId xmlns:a16="http://schemas.microsoft.com/office/drawing/2014/main" id="{7B2EE63E-C5C6-4436-ACFE-87FEDE40BA3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377322" y="3016633"/>
            <a:ext cx="1402813" cy="186974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89F962E-DFDA-4E05-A62F-855E8509F8EA}"/>
              </a:ext>
            </a:extLst>
          </p:cNvPr>
          <p:cNvSpPr>
            <a:spLocks noGrp="1"/>
          </p:cNvSpPr>
          <p:nvPr>
            <p:ph type="dt" sz="half" idx="60"/>
          </p:nvPr>
        </p:nvSpPr>
        <p:spPr/>
        <p:txBody>
          <a:bodyPr/>
          <a:lstStyle/>
          <a:p>
            <a:fld id="{6C447B2B-A50D-400B-A3B4-012720851E21}" type="datetime1">
              <a:rPr lang="nb-NO" smtClean="0"/>
              <a:t>09.02.2023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3F22ACA6-731D-4172-A692-9C2B81C4E03D}"/>
              </a:ext>
            </a:extLst>
          </p:cNvPr>
          <p:cNvSpPr>
            <a:spLocks noGrp="1"/>
          </p:cNvSpPr>
          <p:nvPr>
            <p:ph type="ftr" sz="quarter" idx="61"/>
          </p:nvPr>
        </p:nvSpPr>
        <p:spPr/>
        <p:txBody>
          <a:bodyPr/>
          <a:lstStyle/>
          <a:p>
            <a:r>
              <a:rPr lang="nn-NO"/>
              <a:t>Tittel på presentasjon og presentør</a:t>
            </a:r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21AA056-D573-4A6F-B464-F1230FF23652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/>
        <p:txBody>
          <a:bodyPr/>
          <a:lstStyle/>
          <a:p>
            <a:fld id="{8D4EFE7C-5E7B-43F8-8E92-977A9CC6441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02855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350E9E-466B-47BF-8869-A4770FEFD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7851F73D-7E60-424E-B909-E7BB96ED6F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718" y="236698"/>
            <a:ext cx="8179630" cy="186974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1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49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685697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028546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371395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(</a:t>
            </a:r>
            <a:r>
              <a:rPr lang="en-US" err="1"/>
              <a:t>Emnefelt</a:t>
            </a:r>
            <a:r>
              <a:rPr lang="en-US"/>
              <a:t>)</a:t>
            </a:r>
          </a:p>
        </p:txBody>
      </p:sp>
      <p:pic>
        <p:nvPicPr>
          <p:cNvPr id="27" name="Picture 4">
            <a:extLst>
              <a:ext uri="{FF2B5EF4-FFF2-40B4-BE49-F238E27FC236}">
                <a16:creationId xmlns:a16="http://schemas.microsoft.com/office/drawing/2014/main" id="{ACDCA9DE-FD18-4542-87B2-D280692522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08124" y="1477554"/>
            <a:ext cx="1673435" cy="3204248"/>
          </a:xfrm>
          <a:prstGeom prst="rect">
            <a:avLst/>
          </a:prstGeom>
        </p:spPr>
      </p:pic>
      <p:sp>
        <p:nvSpPr>
          <p:cNvPr id="33" name="Plassholder for tekst 14">
            <a:extLst>
              <a:ext uri="{FF2B5EF4-FFF2-40B4-BE49-F238E27FC236}">
                <a16:creationId xmlns:a16="http://schemas.microsoft.com/office/drawing/2014/main" id="{C8D44811-6267-4B46-B129-118776DFFD6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34799" y="2160567"/>
            <a:ext cx="5856451" cy="152349"/>
          </a:xfrm>
        </p:spPr>
        <p:txBody>
          <a:bodyPr lIns="0" tIns="0" rIns="0" bIns="0" anchor="b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Plassholder for tekst 14">
            <a:extLst>
              <a:ext uri="{FF2B5EF4-FFF2-40B4-BE49-F238E27FC236}">
                <a16:creationId xmlns:a16="http://schemas.microsoft.com/office/drawing/2014/main" id="{49D7F89F-284E-411C-A5D3-62A1BEB8AF5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34798" y="2397910"/>
            <a:ext cx="5856452" cy="796372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Plassholder for tekst 14">
            <a:extLst>
              <a:ext uri="{FF2B5EF4-FFF2-40B4-BE49-F238E27FC236}">
                <a16:creationId xmlns:a16="http://schemas.microsoft.com/office/drawing/2014/main" id="{B567428A-CFDB-4FF2-B203-71C0312EADE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34799" y="3465085"/>
            <a:ext cx="5856451" cy="152349"/>
          </a:xfrm>
        </p:spPr>
        <p:txBody>
          <a:bodyPr lIns="0" tIns="0" rIns="0" bIns="0" anchor="b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1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Plassholder for tekst 14">
            <a:extLst>
              <a:ext uri="{FF2B5EF4-FFF2-40B4-BE49-F238E27FC236}">
                <a16:creationId xmlns:a16="http://schemas.microsoft.com/office/drawing/2014/main" id="{9C080DD8-70A2-4641-BD2C-4C1FAA0DAAE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34798" y="3702428"/>
            <a:ext cx="5856452" cy="796372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lassholder for bilde 7">
            <a:extLst>
              <a:ext uri="{FF2B5EF4-FFF2-40B4-BE49-F238E27FC236}">
                <a16:creationId xmlns:a16="http://schemas.microsoft.com/office/drawing/2014/main" id="{A1E1B393-14F7-459F-9412-7A5D681A4A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30420" y="1855677"/>
            <a:ext cx="1420157" cy="24344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29EE91EC-F782-40B4-B617-7B313C43AE97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5FE08D27-796C-4DBD-9A59-8B641BA6D055}" type="datetime1">
              <a:rPr lang="nb-NO" smtClean="0"/>
              <a:t>09.02.2023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DE635E78-6A4D-4CC2-ACF6-90DA34A4E72B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nn-NO"/>
              <a:t>Tittel på presentasjon og presentør</a:t>
            </a:r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BCBFD074-288D-48FD-AECE-F7A6BD2B08B8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8D4EFE7C-5E7B-43F8-8E92-977A9CC6441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2925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7">
            <a:extLst>
              <a:ext uri="{FF2B5EF4-FFF2-40B4-BE49-F238E27FC236}">
                <a16:creationId xmlns:a16="http://schemas.microsoft.com/office/drawing/2014/main" id="{E7EB6725-1ECB-4BAD-B387-CDEC604A28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358" t="26228" r="9358" b="24143"/>
          <a:stretch/>
        </p:blipFill>
        <p:spPr>
          <a:xfrm>
            <a:off x="3301892" y="1436914"/>
            <a:ext cx="5512230" cy="3204248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11350E9E-466B-47BF-8869-A4770FEFD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7851F73D-7E60-424E-B909-E7BB96ED6F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718" y="236698"/>
            <a:ext cx="8179630" cy="186974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1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49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685697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028546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371395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(</a:t>
            </a:r>
            <a:r>
              <a:rPr lang="en-US" err="1"/>
              <a:t>Emnefelt</a:t>
            </a:r>
            <a:r>
              <a:rPr lang="en-US"/>
              <a:t>)</a:t>
            </a:r>
          </a:p>
        </p:txBody>
      </p:sp>
      <p:sp>
        <p:nvSpPr>
          <p:cNvPr id="17" name="Plassholder for tekst 14">
            <a:extLst>
              <a:ext uri="{FF2B5EF4-FFF2-40B4-BE49-F238E27FC236}">
                <a16:creationId xmlns:a16="http://schemas.microsoft.com/office/drawing/2014/main" id="{4E9C3995-D846-46AE-A165-35ACFF0B3AE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814477" y="2551762"/>
            <a:ext cx="1334123" cy="432000"/>
          </a:xfrm>
          <a:solidFill>
            <a:schemeClr val="tx1">
              <a:lumMod val="65000"/>
              <a:lumOff val="35000"/>
            </a:schemeClr>
          </a:solidFill>
        </p:spPr>
        <p:txBody>
          <a:bodyPr lIns="46800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lassholder for tekst 14">
            <a:extLst>
              <a:ext uri="{FF2B5EF4-FFF2-40B4-BE49-F238E27FC236}">
                <a16:creationId xmlns:a16="http://schemas.microsoft.com/office/drawing/2014/main" id="{CAEAEF6F-C734-4446-90A4-CD3B4935AC4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29878" y="1404374"/>
            <a:ext cx="2818722" cy="186974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Plassholder for tekst 14">
            <a:extLst>
              <a:ext uri="{FF2B5EF4-FFF2-40B4-BE49-F238E27FC236}">
                <a16:creationId xmlns:a16="http://schemas.microsoft.com/office/drawing/2014/main" id="{1EC6CA17-3BB9-4567-A04F-BB2488882B0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29878" y="1674754"/>
            <a:ext cx="2818722" cy="79637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lassholder for tekst 14">
            <a:extLst>
              <a:ext uri="{FF2B5EF4-FFF2-40B4-BE49-F238E27FC236}">
                <a16:creationId xmlns:a16="http://schemas.microsoft.com/office/drawing/2014/main" id="{810F80AD-E3FA-4442-8B69-F354A32994D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29878" y="3754432"/>
            <a:ext cx="2818722" cy="186974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Plassholder for tekst 14">
            <a:extLst>
              <a:ext uri="{FF2B5EF4-FFF2-40B4-BE49-F238E27FC236}">
                <a16:creationId xmlns:a16="http://schemas.microsoft.com/office/drawing/2014/main" id="{94DF878A-ADEB-40DC-AD4C-8CA1CF56A38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29878" y="4024812"/>
            <a:ext cx="2818722" cy="79637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Plassholder for bilde 7">
            <a:extLst>
              <a:ext uri="{FF2B5EF4-FFF2-40B4-BE49-F238E27FC236}">
                <a16:creationId xmlns:a16="http://schemas.microsoft.com/office/drawing/2014/main" id="{79F71C62-BE17-445D-BABE-79553FEEBB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65436" y="1627740"/>
            <a:ext cx="4185142" cy="26171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37" name="Plassholder for tekst 14">
            <a:extLst>
              <a:ext uri="{FF2B5EF4-FFF2-40B4-BE49-F238E27FC236}">
                <a16:creationId xmlns:a16="http://schemas.microsoft.com/office/drawing/2014/main" id="{28EB2528-1D96-4A22-BB69-A67593083D2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814477" y="2551761"/>
            <a:ext cx="434123" cy="432000"/>
          </a:xfrm>
          <a:noFill/>
        </p:spPr>
        <p:txBody>
          <a:bodyPr lIns="0" tIns="0" rIns="0" bIns="0" anchor="ctr" anchorCtr="1">
            <a:noAutofit/>
          </a:bodyPr>
          <a:lstStyle>
            <a:lvl1pPr marL="0" indent="0" algn="ctr"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Webdings" panose="05030102010509060703" pitchFamily="18" charset="2"/>
              </a:defRPr>
            </a:lvl1pPr>
          </a:lstStyle>
          <a:p>
            <a:pPr lvl="0"/>
            <a:r>
              <a:rPr lang="nb-NO"/>
              <a:t>1</a:t>
            </a:r>
          </a:p>
        </p:txBody>
      </p:sp>
      <p:sp>
        <p:nvSpPr>
          <p:cNvPr id="41" name="Plassholder for tekst 14">
            <a:extLst>
              <a:ext uri="{FF2B5EF4-FFF2-40B4-BE49-F238E27FC236}">
                <a16:creationId xmlns:a16="http://schemas.microsoft.com/office/drawing/2014/main" id="{384C34A5-6407-4654-B789-E1B70CFE2FB2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29878" y="2546256"/>
            <a:ext cx="1334123" cy="432000"/>
          </a:xfrm>
          <a:solidFill>
            <a:schemeClr val="tx1">
              <a:lumMod val="65000"/>
              <a:lumOff val="35000"/>
            </a:schemeClr>
          </a:solidFill>
        </p:spPr>
        <p:txBody>
          <a:bodyPr lIns="46800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lassholder for tekst 14">
            <a:extLst>
              <a:ext uri="{FF2B5EF4-FFF2-40B4-BE49-F238E27FC236}">
                <a16:creationId xmlns:a16="http://schemas.microsoft.com/office/drawing/2014/main" id="{84685980-269A-4889-A482-E2BD8CC4E54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29878" y="2546255"/>
            <a:ext cx="434123" cy="432000"/>
          </a:xfrm>
          <a:noFill/>
        </p:spPr>
        <p:txBody>
          <a:bodyPr lIns="0" tIns="0" rIns="0" bIns="0" anchor="ctr" anchorCtr="1">
            <a:noAutofit/>
          </a:bodyPr>
          <a:lstStyle>
            <a:lvl1pPr marL="0" indent="0" algn="ctr"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Webdings" panose="05030102010509060703" pitchFamily="18" charset="2"/>
              </a:defRPr>
            </a:lvl1pPr>
          </a:lstStyle>
          <a:p>
            <a:pPr lvl="0"/>
            <a:r>
              <a:rPr lang="nb-NO"/>
              <a:t>1</a:t>
            </a:r>
          </a:p>
        </p:txBody>
      </p:sp>
      <p:sp>
        <p:nvSpPr>
          <p:cNvPr id="43" name="Plassholder for tekst 14">
            <a:extLst>
              <a:ext uri="{FF2B5EF4-FFF2-40B4-BE49-F238E27FC236}">
                <a16:creationId xmlns:a16="http://schemas.microsoft.com/office/drawing/2014/main" id="{711C90AA-BEC0-4F31-A65A-7DA9E693127A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814477" y="3070003"/>
            <a:ext cx="1334123" cy="432000"/>
          </a:xfrm>
          <a:solidFill>
            <a:schemeClr val="tx1">
              <a:lumMod val="65000"/>
              <a:lumOff val="35000"/>
            </a:schemeClr>
          </a:solidFill>
        </p:spPr>
        <p:txBody>
          <a:bodyPr lIns="46800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Plassholder for tekst 14">
            <a:extLst>
              <a:ext uri="{FF2B5EF4-FFF2-40B4-BE49-F238E27FC236}">
                <a16:creationId xmlns:a16="http://schemas.microsoft.com/office/drawing/2014/main" id="{039B50D6-25F9-4B4A-9311-C87557B826F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814477" y="3070002"/>
            <a:ext cx="434123" cy="432000"/>
          </a:xfrm>
          <a:noFill/>
        </p:spPr>
        <p:txBody>
          <a:bodyPr lIns="0" tIns="0" rIns="0" bIns="0" anchor="ctr" anchorCtr="1">
            <a:noAutofit/>
          </a:bodyPr>
          <a:lstStyle>
            <a:lvl1pPr marL="0" indent="0" algn="ctr"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Webdings" panose="05030102010509060703" pitchFamily="18" charset="2"/>
              </a:defRPr>
            </a:lvl1pPr>
          </a:lstStyle>
          <a:p>
            <a:pPr lvl="0"/>
            <a:r>
              <a:rPr lang="nb-NO"/>
              <a:t>1</a:t>
            </a:r>
          </a:p>
        </p:txBody>
      </p:sp>
      <p:sp>
        <p:nvSpPr>
          <p:cNvPr id="45" name="Plassholder for tekst 14">
            <a:extLst>
              <a:ext uri="{FF2B5EF4-FFF2-40B4-BE49-F238E27FC236}">
                <a16:creationId xmlns:a16="http://schemas.microsoft.com/office/drawing/2014/main" id="{D8BB605D-5E5A-458E-B30D-38F66D7093A3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329878" y="3064497"/>
            <a:ext cx="1334123" cy="432000"/>
          </a:xfrm>
          <a:solidFill>
            <a:schemeClr val="tx1">
              <a:lumMod val="65000"/>
              <a:lumOff val="35000"/>
            </a:schemeClr>
          </a:solidFill>
        </p:spPr>
        <p:txBody>
          <a:bodyPr lIns="46800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Plassholder for tekst 14">
            <a:extLst>
              <a:ext uri="{FF2B5EF4-FFF2-40B4-BE49-F238E27FC236}">
                <a16:creationId xmlns:a16="http://schemas.microsoft.com/office/drawing/2014/main" id="{E98E161E-BED4-4F9E-B181-6A55EDE156A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29878" y="3064496"/>
            <a:ext cx="434123" cy="432000"/>
          </a:xfrm>
          <a:noFill/>
        </p:spPr>
        <p:txBody>
          <a:bodyPr lIns="0" tIns="0" rIns="0" bIns="0" anchor="ctr" anchorCtr="1">
            <a:noAutofit/>
          </a:bodyPr>
          <a:lstStyle>
            <a:lvl1pPr marL="0" indent="0" algn="ctr"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Webdings" panose="05030102010509060703" pitchFamily="18" charset="2"/>
              </a:defRPr>
            </a:lvl1pPr>
          </a:lstStyle>
          <a:p>
            <a:pPr lvl="0"/>
            <a:r>
              <a:rPr lang="nb-NO"/>
              <a:t>1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4CAD397D-78E7-4FAB-AF0C-1032575C80AF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EADD473C-8BE9-4377-93A5-F89029981E82}" type="datetime1">
              <a:rPr lang="nb-NO" smtClean="0"/>
              <a:t>09.02.2023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0E07D9DB-2602-4BDC-9C85-5BEAAF2474D3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r>
              <a:rPr lang="nn-NO"/>
              <a:t>Tittel på presentasjon og presentør</a:t>
            </a:r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57F666AD-4714-4BDC-AA18-94CCAB29096F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8D4EFE7C-5E7B-43F8-8E92-977A9CC6441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4555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og konklusj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ssholder for tekst 40">
            <a:extLst>
              <a:ext uri="{FF2B5EF4-FFF2-40B4-BE49-F238E27FC236}">
                <a16:creationId xmlns:a16="http://schemas.microsoft.com/office/drawing/2014/main" id="{345F9012-C20E-4CAC-BC1D-84B6B2E07A4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4798" y="1951243"/>
            <a:ext cx="2577319" cy="186974"/>
          </a:xfrm>
        </p:spPr>
        <p:txBody>
          <a:bodyPr wrap="square">
            <a:no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52">
            <a:extLst>
              <a:ext uri="{FF2B5EF4-FFF2-40B4-BE49-F238E27FC236}">
                <a16:creationId xmlns:a16="http://schemas.microsoft.com/office/drawing/2014/main" id="{8CB00A26-FC10-4EEC-A9E9-98F216FF1EEF}"/>
              </a:ext>
            </a:extLst>
          </p:cNvPr>
          <p:cNvSpPr/>
          <p:nvPr userDrawn="1"/>
        </p:nvSpPr>
        <p:spPr>
          <a:xfrm>
            <a:off x="5768340" y="1854202"/>
            <a:ext cx="3375660" cy="32172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nb-NO" sz="1100"/>
          </a:p>
        </p:txBody>
      </p:sp>
      <p:cxnSp>
        <p:nvCxnSpPr>
          <p:cNvPr id="10" name="Straight Connector 15">
            <a:extLst>
              <a:ext uri="{FF2B5EF4-FFF2-40B4-BE49-F238E27FC236}">
                <a16:creationId xmlns:a16="http://schemas.microsoft.com/office/drawing/2014/main" id="{E8EECBEB-2226-4860-BCBB-3633DBE02325}"/>
              </a:ext>
            </a:extLst>
          </p:cNvPr>
          <p:cNvCxnSpPr>
            <a:cxnSpLocks/>
          </p:cNvCxnSpPr>
          <p:nvPr userDrawn="1"/>
        </p:nvCxnSpPr>
        <p:spPr>
          <a:xfrm>
            <a:off x="0" y="1857377"/>
            <a:ext cx="9144000" cy="0"/>
          </a:xfrm>
          <a:prstGeom prst="line">
            <a:avLst/>
          </a:prstGeom>
          <a:ln w="9525" cap="sq" cmpd="sng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lassholder for diagram 36">
            <a:extLst>
              <a:ext uri="{FF2B5EF4-FFF2-40B4-BE49-F238E27FC236}">
                <a16:creationId xmlns:a16="http://schemas.microsoft.com/office/drawing/2014/main" id="{B1E4AAFF-73D9-4588-8CAD-D9B769C83768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334800" y="2284295"/>
            <a:ext cx="5215294" cy="2457833"/>
          </a:xfrm>
        </p:spPr>
        <p:txBody>
          <a:bodyPr anchor="ctr" anchorCtr="1">
            <a:noAutofit/>
          </a:bodyPr>
          <a:lstStyle>
            <a:lvl1pPr marL="0" indent="0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chart</a:t>
            </a:r>
            <a:endParaRPr lang="nb-NO"/>
          </a:p>
        </p:txBody>
      </p:sp>
      <p:sp>
        <p:nvSpPr>
          <p:cNvPr id="42" name="Plassholder for tekst 40">
            <a:extLst>
              <a:ext uri="{FF2B5EF4-FFF2-40B4-BE49-F238E27FC236}">
                <a16:creationId xmlns:a16="http://schemas.microsoft.com/office/drawing/2014/main" id="{BC45D963-5354-42C5-993B-66F46941B2F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4798" y="1641904"/>
            <a:ext cx="2577319" cy="186974"/>
          </a:xfrm>
        </p:spPr>
        <p:txBody>
          <a:bodyPr wrap="square">
            <a:noAutofit/>
          </a:bodyPr>
          <a:lstStyle>
            <a:lvl1pPr marL="0" indent="0">
              <a:buNone/>
              <a:defRPr sz="11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Plassholder for tekst 40">
            <a:extLst>
              <a:ext uri="{FF2B5EF4-FFF2-40B4-BE49-F238E27FC236}">
                <a16:creationId xmlns:a16="http://schemas.microsoft.com/office/drawing/2014/main" id="{84D5D7E9-CC2A-484F-B71D-BB505923B32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25830" y="1641904"/>
            <a:ext cx="2577319" cy="186974"/>
          </a:xfrm>
        </p:spPr>
        <p:txBody>
          <a:bodyPr wrap="square">
            <a:noAutofit/>
          </a:bodyPr>
          <a:lstStyle>
            <a:lvl1pPr marL="0" indent="0">
              <a:buNone/>
              <a:defRPr sz="11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Plassholder for tekst 45">
            <a:extLst>
              <a:ext uri="{FF2B5EF4-FFF2-40B4-BE49-F238E27FC236}">
                <a16:creationId xmlns:a16="http://schemas.microsoft.com/office/drawing/2014/main" id="{A059EBA4-AA96-4CB4-A628-FA3853D848A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923279" y="1951243"/>
            <a:ext cx="2951507" cy="2790883"/>
          </a:xfrm>
        </p:spPr>
        <p:txBody>
          <a:bodyPr>
            <a:noAutofit/>
          </a:bodyPr>
          <a:lstStyle>
            <a:lvl1pPr>
              <a:lnSpc>
                <a:spcPts val="1400"/>
              </a:lnSpc>
              <a:spcBef>
                <a:spcPts val="0"/>
              </a:spcBef>
              <a:defRPr sz="11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tel 6">
            <a:extLst>
              <a:ext uri="{FF2B5EF4-FFF2-40B4-BE49-F238E27FC236}">
                <a16:creationId xmlns:a16="http://schemas.microsoft.com/office/drawing/2014/main" id="{890BF451-4CD1-44AA-94D9-C6213F187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99" y="460652"/>
            <a:ext cx="8180549" cy="52629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1FE9012-CCB0-447C-B828-D56F80A7A6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718" y="236698"/>
            <a:ext cx="8179630" cy="186974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1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49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685697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028546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371395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(</a:t>
            </a:r>
            <a:r>
              <a:rPr lang="en-US" err="1"/>
              <a:t>Emnefelt</a:t>
            </a:r>
            <a:r>
              <a:rPr lang="en-US"/>
              <a:t>)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E0DC51C9-6AF4-402B-8586-9834F165BC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5718" y="1180799"/>
            <a:ext cx="8179630" cy="225053"/>
          </a:xfrm>
        </p:spPr>
        <p:txBody>
          <a:bodyPr tIns="36000" bIns="36000">
            <a:noAutofit/>
          </a:bodyPr>
          <a:lstStyle>
            <a:lvl1pPr marL="0" indent="0">
              <a:spcBef>
                <a:spcPts val="0"/>
              </a:spcBef>
              <a:buNone/>
              <a:defRPr sz="1100" b="1"/>
            </a:lvl1pPr>
            <a:lvl2pPr marL="342849" indent="0">
              <a:buNone/>
              <a:defRPr sz="1100" b="1"/>
            </a:lvl2pPr>
            <a:lvl3pPr marL="685697" indent="0">
              <a:buNone/>
              <a:defRPr sz="1100" b="1"/>
            </a:lvl3pPr>
            <a:lvl4pPr marL="1028546" indent="0">
              <a:buNone/>
              <a:defRPr sz="1100" b="1"/>
            </a:lvl4pPr>
            <a:lvl5pPr marL="1371395" indent="0">
              <a:buNone/>
              <a:defRPr sz="1100" b="1"/>
            </a:lvl5pPr>
          </a:lstStyle>
          <a:p>
            <a:pPr lvl="0"/>
            <a:r>
              <a:rPr lang="en-US"/>
              <a:t>(</a:t>
            </a:r>
            <a:r>
              <a:rPr lang="en-US" err="1"/>
              <a:t>Undertittel</a:t>
            </a:r>
            <a:r>
              <a:rPr lang="en-US"/>
              <a:t>)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AE7F7F1-CA71-4F75-AB49-49EC03863E5C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D98B9AEB-6E37-4DD2-B186-80F7AE2199FF}" type="datetime1">
              <a:rPr lang="nb-NO" smtClean="0"/>
              <a:t>09.02.2023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CC18237-5C9E-4A17-9F31-A2A6EBB47E94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nn-NO"/>
              <a:t>Tittel på presentasjon og presentør</a:t>
            </a: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B830E77-2977-4ABF-BE32-5F39FCF76FFD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8D4EFE7C-5E7B-43F8-8E92-977A9CC6441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0806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media 5">
            <a:extLst>
              <a:ext uri="{FF2B5EF4-FFF2-40B4-BE49-F238E27FC236}">
                <a16:creationId xmlns:a16="http://schemas.microsoft.com/office/drawing/2014/main" id="{4F964145-A5AD-4C2F-B005-854D733CD110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9144000" cy="5143499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media</a:t>
            </a:r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5F8D989-2324-408F-80F7-D92F9BDD29C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AE45EA7-034C-48DB-932E-E6C77AF3988C}" type="datetime1">
              <a:rPr lang="nb-NO" smtClean="0"/>
              <a:t>09.02.2023</a:t>
            </a:fld>
            <a:endParaRPr lang="nb-NO"/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953660A2-114C-4567-B174-E2F83BFBB8D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n-NO"/>
              <a:t>Tittel på presentasjon og presentør</a:t>
            </a:r>
            <a:endParaRPr lang="nb-NO"/>
          </a:p>
        </p:txBody>
      </p:sp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B9B09F0E-E1FB-4C06-8463-D178649051C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4EFE7C-5E7B-43F8-8E92-977A9CC6441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23548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6">
            <a:extLst>
              <a:ext uri="{FF2B5EF4-FFF2-40B4-BE49-F238E27FC236}">
                <a16:creationId xmlns:a16="http://schemas.microsoft.com/office/drawing/2014/main" id="{E0F27530-B076-4A4E-8377-83BB2B980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99" y="460652"/>
            <a:ext cx="8180549" cy="52629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96BC734A-CE20-49C3-AB1B-8511FA0BFF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718" y="236698"/>
            <a:ext cx="8179630" cy="186974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1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49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685697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028546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371395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(</a:t>
            </a:r>
            <a:r>
              <a:rPr lang="en-US" err="1"/>
              <a:t>Emnefelt</a:t>
            </a:r>
            <a:r>
              <a:rPr lang="en-US"/>
              <a:t>)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6DBCE100-57BC-4C96-919D-450FB4C77C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5718" y="1180799"/>
            <a:ext cx="8179630" cy="225053"/>
          </a:xfrm>
        </p:spPr>
        <p:txBody>
          <a:bodyPr tIns="36000" bIns="36000">
            <a:noAutofit/>
          </a:bodyPr>
          <a:lstStyle>
            <a:lvl1pPr marL="0" indent="0">
              <a:spcBef>
                <a:spcPts val="0"/>
              </a:spcBef>
              <a:buNone/>
              <a:defRPr sz="1100" b="1"/>
            </a:lvl1pPr>
            <a:lvl2pPr marL="342849" indent="0">
              <a:buNone/>
              <a:defRPr sz="1100" b="1"/>
            </a:lvl2pPr>
            <a:lvl3pPr marL="685697" indent="0">
              <a:buNone/>
              <a:defRPr sz="1100" b="1"/>
            </a:lvl3pPr>
            <a:lvl4pPr marL="1028546" indent="0">
              <a:buNone/>
              <a:defRPr sz="1100" b="1"/>
            </a:lvl4pPr>
            <a:lvl5pPr marL="1371395" indent="0">
              <a:buNone/>
              <a:defRPr sz="1100" b="1"/>
            </a:lvl5pPr>
          </a:lstStyle>
          <a:p>
            <a:pPr lvl="0"/>
            <a:r>
              <a:rPr lang="en-US"/>
              <a:t>(</a:t>
            </a:r>
            <a:r>
              <a:rPr lang="en-US" err="1"/>
              <a:t>Undertittel</a:t>
            </a:r>
            <a:r>
              <a:rPr lang="en-US"/>
              <a:t>)</a:t>
            </a:r>
          </a:p>
        </p:txBody>
      </p:sp>
      <p:sp>
        <p:nvSpPr>
          <p:cNvPr id="12" name="Plassholder for dato 11">
            <a:extLst>
              <a:ext uri="{FF2B5EF4-FFF2-40B4-BE49-F238E27FC236}">
                <a16:creationId xmlns:a16="http://schemas.microsoft.com/office/drawing/2014/main" id="{AAC5613B-F7BD-4AB0-8F5D-1B3ED48FF4C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3A92E2B-8BA2-4FA2-98A2-730B21DA73C8}" type="datetime1">
              <a:rPr lang="nb-NO" smtClean="0"/>
              <a:t>09.02.2023</a:t>
            </a:fld>
            <a:endParaRPr lang="nb-NO"/>
          </a:p>
        </p:txBody>
      </p:sp>
      <p:sp>
        <p:nvSpPr>
          <p:cNvPr id="13" name="Plassholder for bunntekst 12">
            <a:extLst>
              <a:ext uri="{FF2B5EF4-FFF2-40B4-BE49-F238E27FC236}">
                <a16:creationId xmlns:a16="http://schemas.microsoft.com/office/drawing/2014/main" id="{9D6916B0-7E24-4959-82AE-5CDF77335D1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n-NO"/>
              <a:t>Tittel på presentasjon og presentør</a:t>
            </a:r>
            <a:endParaRPr lang="nb-NO"/>
          </a:p>
        </p:txBody>
      </p:sp>
      <p:sp>
        <p:nvSpPr>
          <p:cNvPr id="14" name="Plassholder for lysbildenummer 13">
            <a:extLst>
              <a:ext uri="{FF2B5EF4-FFF2-40B4-BE49-F238E27FC236}">
                <a16:creationId xmlns:a16="http://schemas.microsoft.com/office/drawing/2014/main" id="{45D89BFD-075C-42E7-8983-65E2DFDE314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D4EFE7C-5E7B-43F8-8E92-977A9CC6441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1058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med bilde HVI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2E4BF30E-4756-47C0-BD99-96EF927E16B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5209" cy="5144198"/>
          </a:xfrm>
          <a:custGeom>
            <a:avLst/>
            <a:gdLst>
              <a:gd name="connsiteX0" fmla="*/ 2480310 w 24384048"/>
              <a:gd name="connsiteY0" fmla="*/ 2682805 h 13716274"/>
              <a:gd name="connsiteX1" fmla="*/ 2480310 w 24384048"/>
              <a:gd name="connsiteY1" fmla="*/ 4983481 h 13716274"/>
              <a:gd name="connsiteX2" fmla="*/ 2583180 w 24384048"/>
              <a:gd name="connsiteY2" fmla="*/ 4983481 h 13716274"/>
              <a:gd name="connsiteX3" fmla="*/ 2583180 w 24384048"/>
              <a:gd name="connsiteY3" fmla="*/ 2682805 h 13716274"/>
              <a:gd name="connsiteX4" fmla="*/ 0 w 24384048"/>
              <a:gd name="connsiteY4" fmla="*/ 0 h 13716274"/>
              <a:gd name="connsiteX5" fmla="*/ 24384048 w 24384048"/>
              <a:gd name="connsiteY5" fmla="*/ 0 h 13716274"/>
              <a:gd name="connsiteX6" fmla="*/ 24384048 w 24384048"/>
              <a:gd name="connsiteY6" fmla="*/ 13716274 h 13716274"/>
              <a:gd name="connsiteX7" fmla="*/ 0 w 24384048"/>
              <a:gd name="connsiteY7" fmla="*/ 13716274 h 1371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4048" h="13716274">
                <a:moveTo>
                  <a:pt x="2480310" y="2682805"/>
                </a:moveTo>
                <a:lnTo>
                  <a:pt x="2480310" y="4983481"/>
                </a:lnTo>
                <a:lnTo>
                  <a:pt x="2583180" y="4983481"/>
                </a:lnTo>
                <a:lnTo>
                  <a:pt x="2583180" y="2682805"/>
                </a:lnTo>
                <a:close/>
                <a:moveTo>
                  <a:pt x="0" y="0"/>
                </a:moveTo>
                <a:lnTo>
                  <a:pt x="24384048" y="0"/>
                </a:lnTo>
                <a:lnTo>
                  <a:pt x="24384048" y="13716274"/>
                </a:lnTo>
                <a:lnTo>
                  <a:pt x="0" y="1371627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indent="0" algn="ctr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9" name="Plassholder for tekst 2">
            <a:extLst>
              <a:ext uri="{FF2B5EF4-FFF2-40B4-BE49-F238E27FC236}">
                <a16:creationId xmlns:a16="http://schemas.microsoft.com/office/drawing/2014/main" id="{B0EB7C8D-80E1-460F-8D64-6CD35F3AE0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0306" y="946516"/>
            <a:ext cx="4413157" cy="963775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lang="nb-NO" sz="3200" b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849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8FCA1FC-5556-435B-83FA-D6140EFB259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200306" y="2297906"/>
            <a:ext cx="2596151" cy="273844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500" b="0">
                <a:solidFill>
                  <a:schemeClr val="bg1"/>
                </a:solidFill>
              </a:defRPr>
            </a:lvl1pPr>
          </a:lstStyle>
          <a:p>
            <a:pPr algn="l"/>
            <a:r>
              <a:rPr lang="nb-NO"/>
              <a:t>Dato </a:t>
            </a:r>
            <a:fld id="{401DE305-28E7-46C1-B805-C92480822919}" type="datetime1">
              <a:rPr lang="nb-NO" smtClean="0"/>
              <a:t>09.02.2023</a:t>
            </a:fld>
            <a:endParaRPr lang="nb-NO"/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E60614A5-BE28-4FF1-9BFF-0C2643D7B9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37545" y="4720104"/>
            <a:ext cx="879343" cy="16651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>
              <a:spcBef>
                <a:spcPts val="0"/>
              </a:spcBef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D71F94B-60F3-4DE5-B418-CD7637A406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0306" y="1910291"/>
            <a:ext cx="4413157" cy="242374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(undertittel)</a:t>
            </a:r>
          </a:p>
        </p:txBody>
      </p:sp>
    </p:spTree>
    <p:extLst>
      <p:ext uri="{BB962C8B-B14F-4D97-AF65-F5344CB8AC3E}">
        <p14:creationId xmlns:p14="http://schemas.microsoft.com/office/powerpoint/2010/main" val="409874387"/>
      </p:ext>
    </p:extLst>
  </p:cSld>
  <p:clrMapOvr>
    <a:masterClrMapping/>
  </p:clrMapOvr>
  <p:hf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n bunn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20144C7B-02C1-4B26-8252-19E664D43AB0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71500"/>
            <a:ext cx="9144000" cy="72000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31DB25C6-99D9-4E6A-906A-4127AB1DEF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17561" y="219627"/>
            <a:ext cx="204913" cy="198025"/>
          </a:xfrm>
          <a:prstGeom prst="rect">
            <a:avLst/>
          </a:prstGeom>
        </p:spPr>
      </p:pic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96DD55E-770E-4630-987E-71A5777BD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0840F-F2CE-4130-9ADB-CD8AE5409690}" type="datetime1">
              <a:rPr lang="nb-NO" smtClean="0"/>
              <a:t>09.02.2023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7527FD6-CBA9-47B0-B385-7E76F9B70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Tittel på presentasjon og presentør</a:t>
            </a:r>
            <a:endParaRPr lang="nb-NO"/>
          </a:p>
        </p:txBody>
      </p:sp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0C198B75-7A1F-4AC7-9255-697D8BD33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EFE7C-5E7B-43F8-8E92-977A9CC6441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47965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>
            <a:extLst>
              <a:ext uri="{FF2B5EF4-FFF2-40B4-BE49-F238E27FC236}">
                <a16:creationId xmlns:a16="http://schemas.microsoft.com/office/drawing/2014/main" id="{D5AB8503-BB51-470A-8D15-9F5A0F3020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17561" y="219627"/>
            <a:ext cx="204913" cy="198025"/>
          </a:xfrm>
          <a:prstGeom prst="rect">
            <a:avLst/>
          </a:prstGeom>
        </p:spPr>
      </p:pic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F00A8FF-116E-4F5E-A715-F0E8BAFCA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03C4A-9AEF-4C04-BD3D-CAC56BF53C78}" type="datetime1">
              <a:rPr lang="nb-NO" smtClean="0"/>
              <a:t>09.02.2023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018BB52-362B-4B6B-B574-8CC479000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Tittel på presentasjon og presentør</a:t>
            </a:r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424744C-B249-427A-ACBE-403E09CF0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EFE7C-5E7B-43F8-8E92-977A9CC6441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27377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ing Sor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1C3ABA64-6AB3-4044-AE78-867FDB3CE6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506" y="2537261"/>
            <a:ext cx="696179" cy="49155"/>
          </a:xfrm>
          <a:prstGeom prst="rect">
            <a:avLst/>
          </a:prstGeom>
        </p:spPr>
      </p:pic>
      <p:sp>
        <p:nvSpPr>
          <p:cNvPr id="10" name="Tittel 9">
            <a:extLst>
              <a:ext uri="{FF2B5EF4-FFF2-40B4-BE49-F238E27FC236}">
                <a16:creationId xmlns:a16="http://schemas.microsoft.com/office/drawing/2014/main" id="{A49C44D9-8433-45D6-9795-6DD58DEE03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5443" y="1210724"/>
            <a:ext cx="6269616" cy="1276128"/>
          </a:xfrm>
        </p:spPr>
        <p:txBody>
          <a:bodyPr anchor="b" anchorCtr="0">
            <a:noAutofit/>
          </a:bodyPr>
          <a:lstStyle>
            <a:lvl1pPr>
              <a:defRPr sz="3000"/>
            </a:lvl1pPr>
          </a:lstStyle>
          <a:p>
            <a:r>
              <a:rPr lang="nb-NO"/>
              <a:t>Sett inn avslutningstekst her.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FB087251-A136-4C0C-A320-F27CA8994C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38032" y="253018"/>
            <a:ext cx="671209" cy="12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494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ing Hvit Tekst + 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9E73FD03-F3A9-4B5F-9962-052DB6A106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4763396 w 24380824"/>
              <a:gd name="connsiteY0" fmla="*/ 6765246 h 13714413"/>
              <a:gd name="connsiteX1" fmla="*/ 4763396 w 24380824"/>
              <a:gd name="connsiteY1" fmla="*/ 6896310 h 13714413"/>
              <a:gd name="connsiteX2" fmla="*/ 6619632 w 24380824"/>
              <a:gd name="connsiteY2" fmla="*/ 6896310 h 13714413"/>
              <a:gd name="connsiteX3" fmla="*/ 6619632 w 24380824"/>
              <a:gd name="connsiteY3" fmla="*/ 6765246 h 13714413"/>
              <a:gd name="connsiteX4" fmla="*/ 0 w 24380824"/>
              <a:gd name="connsiteY4" fmla="*/ 0 h 13714413"/>
              <a:gd name="connsiteX5" fmla="*/ 24380824 w 24380824"/>
              <a:gd name="connsiteY5" fmla="*/ 0 h 13714413"/>
              <a:gd name="connsiteX6" fmla="*/ 24380824 w 24380824"/>
              <a:gd name="connsiteY6" fmla="*/ 13714413 h 13714413"/>
              <a:gd name="connsiteX7" fmla="*/ 0 w 24380824"/>
              <a:gd name="connsiteY7" fmla="*/ 13714413 h 137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0824" h="13714413">
                <a:moveTo>
                  <a:pt x="4763396" y="6765246"/>
                </a:moveTo>
                <a:lnTo>
                  <a:pt x="4763396" y="6896310"/>
                </a:lnTo>
                <a:lnTo>
                  <a:pt x="6619632" y="6896310"/>
                </a:lnTo>
                <a:lnTo>
                  <a:pt x="6619632" y="6765246"/>
                </a:lnTo>
                <a:close/>
                <a:moveTo>
                  <a:pt x="0" y="0"/>
                </a:moveTo>
                <a:lnTo>
                  <a:pt x="24380824" y="0"/>
                </a:lnTo>
                <a:lnTo>
                  <a:pt x="24380824" y="13714413"/>
                </a:lnTo>
                <a:lnTo>
                  <a:pt x="0" y="13714413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15" name="Tittel 9">
            <a:extLst>
              <a:ext uri="{FF2B5EF4-FFF2-40B4-BE49-F238E27FC236}">
                <a16:creationId xmlns:a16="http://schemas.microsoft.com/office/drawing/2014/main" id="{52939277-CC92-436F-9CC2-2C8FB8CE4E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5443" y="1210724"/>
            <a:ext cx="6269616" cy="1276128"/>
          </a:xfrm>
        </p:spPr>
        <p:txBody>
          <a:bodyPr anchor="b" anchorCtr="0">
            <a:no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nb-NO"/>
              <a:t>Sett inn avslutningstekst her.</a:t>
            </a:r>
          </a:p>
        </p:txBody>
      </p:sp>
      <p:sp>
        <p:nvSpPr>
          <p:cNvPr id="6" name="Plassholder for tekst 1">
            <a:extLst>
              <a:ext uri="{FF2B5EF4-FFF2-40B4-BE49-F238E27FC236}">
                <a16:creationId xmlns:a16="http://schemas.microsoft.com/office/drawing/2014/main" id="{946B00FB-FDAE-40D4-B4E3-6BE53EE52D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37545" y="4720104"/>
            <a:ext cx="879343" cy="16651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spcBef>
                <a:spcPts val="0"/>
              </a:spcBef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03495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7FEE29EA-2AC4-4776-960D-7606A87D374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6280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7FEE29EA-2AC4-4776-960D-7606A87D37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ED84643-926C-4036-868A-E24200EB5DE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lang="en-US" sz="19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93E038EB-A5D5-4F26-BAEA-1AC09F46D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>
            <a:lvl1pPr rtl="0">
              <a:spcBef>
                <a:spcPts val="0"/>
              </a:spcBef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B7A34B9-568D-4D4A-A139-CB80005A97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718" y="236698"/>
            <a:ext cx="8179630" cy="186974"/>
          </a:xfrm>
        </p:spPr>
        <p:txBody>
          <a:bodyPr anchor="t">
            <a:noAutofit/>
          </a:bodyPr>
          <a:lstStyle>
            <a:lvl1pPr marL="0" marR="0" indent="0" algn="l" defTabSz="6856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None/>
              <a:tabLst>
                <a:tab pos="896938" algn="l"/>
              </a:tabLst>
              <a:defRPr sz="11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49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685697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028546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371395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marL="0" marR="0" lvl="0" indent="0" algn="l" defTabSz="6856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Future of Sales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FCE847B-773E-4DC8-BF03-826095F893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5718" y="1222148"/>
            <a:ext cx="8179630" cy="225053"/>
          </a:xfrm>
        </p:spPr>
        <p:txBody>
          <a:bodyPr tIns="36000" bIns="36000">
            <a:noAutofit/>
          </a:bodyPr>
          <a:lstStyle>
            <a:lvl1pPr marL="0" indent="0" rtl="0">
              <a:spcBef>
                <a:spcPts val="0"/>
              </a:spcBef>
              <a:buNone/>
              <a:defRPr sz="1100" b="1"/>
            </a:lvl1pPr>
            <a:lvl2pPr marL="342849" indent="0">
              <a:buNone/>
              <a:defRPr sz="1100" b="1"/>
            </a:lvl2pPr>
            <a:lvl3pPr marL="685697" indent="0">
              <a:buNone/>
              <a:defRPr sz="1100" b="1"/>
            </a:lvl3pPr>
            <a:lvl4pPr marL="1028546" indent="0">
              <a:buNone/>
              <a:defRPr sz="1100" b="1"/>
            </a:lvl4pPr>
            <a:lvl5pPr marL="1371395" indent="0">
              <a:buNone/>
              <a:defRPr sz="1100" b="1"/>
            </a:lvl5pPr>
          </a:lstStyle>
          <a:p>
            <a:pPr lvl="0"/>
            <a:r>
              <a:rPr lang="en-US"/>
              <a:t>(</a:t>
            </a:r>
            <a:r>
              <a:rPr lang="en-US" err="1"/>
              <a:t>Undertittel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78408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487208-4C03-5C42-A9EF-1EE512C17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7B19D-1CE3-4D4C-9FB5-42C444569CC7}" type="datetimeFigureOut">
              <a:rPr lang="en-US"/>
              <a:pPr>
                <a:defRPr/>
              </a:pPr>
              <a:t>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61D4D4-DE10-8D49-9A43-C88DA75E7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CDAE70-F6EF-9E44-ABAC-CAC3A168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76ECA-831C-FE44-9605-A3655D1FB4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131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dex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CEA6BA5E-5EFE-4884-A65B-04C4CE16763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539037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CEA6BA5E-5EFE-4884-A65B-04C4CE1676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Marcador de número de diapositiva 4"/>
          <p:cNvSpPr>
            <a:spLocks noGrp="1"/>
          </p:cNvSpPr>
          <p:nvPr>
            <p:ph type="sldNum" sz="quarter" idx="4"/>
          </p:nvPr>
        </p:nvSpPr>
        <p:spPr>
          <a:xfrm>
            <a:off x="4474942" y="4759780"/>
            <a:ext cx="2133600" cy="1633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750">
                <a:solidFill>
                  <a:schemeClr val="tx1"/>
                </a:solidFill>
                <a:latin typeface="Cupra Book"/>
                <a:cs typeface="Cupra Book"/>
              </a:defRPr>
            </a:lvl1pPr>
          </a:lstStyle>
          <a:p>
            <a:fld id="{87AA450D-FD6A-F141-A8C7-8EC13BF28E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3181350" y="1415653"/>
            <a:ext cx="660959" cy="222647"/>
          </a:xfrm>
          <a:prstGeom prst="rect">
            <a:avLst/>
          </a:prstGeom>
        </p:spPr>
        <p:txBody>
          <a:bodyPr/>
          <a:lstStyle>
            <a:lvl1pPr marL="0" indent="0" algn="l" rtl="0">
              <a:buNone/>
              <a:defRPr sz="1200" b="1" i="0">
                <a:latin typeface="Cupra" charset="0"/>
                <a:ea typeface="Cupra" charset="0"/>
                <a:cs typeface="Cupr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01. </a:t>
            </a:r>
          </a:p>
        </p:txBody>
      </p:sp>
      <p:sp>
        <p:nvSpPr>
          <p:cNvPr id="11" name="Marcador de texto 7"/>
          <p:cNvSpPr>
            <a:spLocks noGrp="1"/>
          </p:cNvSpPr>
          <p:nvPr>
            <p:ph type="body" sz="quarter" idx="15" hasCustomPrompt="1"/>
          </p:nvPr>
        </p:nvSpPr>
        <p:spPr>
          <a:xfrm>
            <a:off x="3842310" y="1415653"/>
            <a:ext cx="1982321" cy="222647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 b="1" i="0">
                <a:latin typeface="Cupra" charset="0"/>
                <a:ea typeface="Cupra" charset="0"/>
                <a:cs typeface="Cupra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Chapter title here</a:t>
            </a:r>
          </a:p>
        </p:txBody>
      </p:sp>
      <p:sp>
        <p:nvSpPr>
          <p:cNvPr id="14" name="Marcador de texto 7"/>
          <p:cNvSpPr>
            <a:spLocks noGrp="1"/>
          </p:cNvSpPr>
          <p:nvPr>
            <p:ph type="body" sz="quarter" idx="18" hasCustomPrompt="1"/>
          </p:nvPr>
        </p:nvSpPr>
        <p:spPr>
          <a:xfrm>
            <a:off x="6655870" y="1415653"/>
            <a:ext cx="1982321" cy="222647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 b="1" i="0">
                <a:latin typeface="Cupra" charset="0"/>
                <a:ea typeface="Cupra" charset="0"/>
                <a:cs typeface="Cupra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Chapter title here</a:t>
            </a:r>
          </a:p>
        </p:txBody>
      </p:sp>
      <p:sp>
        <p:nvSpPr>
          <p:cNvPr id="16" name="Marcador de texto 7"/>
          <p:cNvSpPr>
            <a:spLocks noGrp="1"/>
          </p:cNvSpPr>
          <p:nvPr>
            <p:ph type="body" sz="quarter" idx="20" hasCustomPrompt="1"/>
          </p:nvPr>
        </p:nvSpPr>
        <p:spPr>
          <a:xfrm>
            <a:off x="5988051" y="1415653"/>
            <a:ext cx="667820" cy="222647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 b="1" i="0">
                <a:latin typeface="Cupra" charset="0"/>
                <a:ea typeface="Cupra" charset="0"/>
                <a:cs typeface="Cupra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05.</a:t>
            </a:r>
          </a:p>
        </p:txBody>
      </p:sp>
      <p:sp>
        <p:nvSpPr>
          <p:cNvPr id="18" name="Marcador de texto 7"/>
          <p:cNvSpPr>
            <a:spLocks noGrp="1"/>
          </p:cNvSpPr>
          <p:nvPr>
            <p:ph type="body" sz="quarter" idx="22" hasCustomPrompt="1"/>
          </p:nvPr>
        </p:nvSpPr>
        <p:spPr>
          <a:xfrm>
            <a:off x="3849169" y="1768155"/>
            <a:ext cx="1982321" cy="222647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 b="1" i="0">
                <a:latin typeface="Cupra" charset="0"/>
                <a:ea typeface="Cupra" charset="0"/>
                <a:cs typeface="Cupra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Chapter title here</a:t>
            </a:r>
          </a:p>
        </p:txBody>
      </p:sp>
      <p:sp>
        <p:nvSpPr>
          <p:cNvPr id="20" name="Marcador de texto 7"/>
          <p:cNvSpPr>
            <a:spLocks noGrp="1"/>
          </p:cNvSpPr>
          <p:nvPr>
            <p:ph type="body" sz="quarter" idx="24" hasCustomPrompt="1"/>
          </p:nvPr>
        </p:nvSpPr>
        <p:spPr>
          <a:xfrm>
            <a:off x="3181350" y="1768155"/>
            <a:ext cx="667820" cy="222647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 b="1" i="0">
                <a:latin typeface="Cupra" charset="0"/>
                <a:ea typeface="Cupra" charset="0"/>
                <a:cs typeface="Cupra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02.</a:t>
            </a:r>
          </a:p>
        </p:txBody>
      </p:sp>
      <p:sp>
        <p:nvSpPr>
          <p:cNvPr id="22" name="Marcador de texto 7"/>
          <p:cNvSpPr>
            <a:spLocks noGrp="1"/>
          </p:cNvSpPr>
          <p:nvPr>
            <p:ph type="body" sz="quarter" idx="26" hasCustomPrompt="1"/>
          </p:nvPr>
        </p:nvSpPr>
        <p:spPr>
          <a:xfrm>
            <a:off x="6655870" y="1768155"/>
            <a:ext cx="1982321" cy="222647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 b="1" i="0">
                <a:latin typeface="Cupra" charset="0"/>
                <a:ea typeface="Cupra" charset="0"/>
                <a:cs typeface="Cupra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Chapter title here</a:t>
            </a:r>
          </a:p>
        </p:txBody>
      </p:sp>
      <p:sp>
        <p:nvSpPr>
          <p:cNvPr id="24" name="Marcador de texto 7"/>
          <p:cNvSpPr>
            <a:spLocks noGrp="1"/>
          </p:cNvSpPr>
          <p:nvPr>
            <p:ph type="body" sz="quarter" idx="28" hasCustomPrompt="1"/>
          </p:nvPr>
        </p:nvSpPr>
        <p:spPr>
          <a:xfrm>
            <a:off x="5988050" y="1768155"/>
            <a:ext cx="667820" cy="222647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 b="1" i="0">
                <a:latin typeface="Cupra" charset="0"/>
                <a:ea typeface="Cupra" charset="0"/>
                <a:cs typeface="Cupra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06.</a:t>
            </a:r>
          </a:p>
        </p:txBody>
      </p:sp>
      <p:sp>
        <p:nvSpPr>
          <p:cNvPr id="45" name="Marcador de texto 7"/>
          <p:cNvSpPr>
            <a:spLocks noGrp="1"/>
          </p:cNvSpPr>
          <p:nvPr>
            <p:ph type="body" sz="quarter" idx="29" hasCustomPrompt="1"/>
          </p:nvPr>
        </p:nvSpPr>
        <p:spPr>
          <a:xfrm>
            <a:off x="3849169" y="2137949"/>
            <a:ext cx="1982321" cy="222647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 b="1" i="0">
                <a:latin typeface="Cupra" charset="0"/>
                <a:ea typeface="Cupra" charset="0"/>
                <a:cs typeface="Cupra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Chapter title here</a:t>
            </a:r>
          </a:p>
        </p:txBody>
      </p:sp>
      <p:sp>
        <p:nvSpPr>
          <p:cNvPr id="46" name="Marcador de texto 7"/>
          <p:cNvSpPr>
            <a:spLocks noGrp="1"/>
          </p:cNvSpPr>
          <p:nvPr>
            <p:ph type="body" sz="quarter" idx="30" hasCustomPrompt="1"/>
          </p:nvPr>
        </p:nvSpPr>
        <p:spPr>
          <a:xfrm>
            <a:off x="3181350" y="2137949"/>
            <a:ext cx="667820" cy="222647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 b="1" i="0">
                <a:latin typeface="Cupra" charset="0"/>
                <a:ea typeface="Cupra" charset="0"/>
                <a:cs typeface="Cupra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03.</a:t>
            </a:r>
          </a:p>
        </p:txBody>
      </p:sp>
      <p:sp>
        <p:nvSpPr>
          <p:cNvPr id="47" name="Marcador de texto 7"/>
          <p:cNvSpPr>
            <a:spLocks noGrp="1"/>
          </p:cNvSpPr>
          <p:nvPr>
            <p:ph type="body" sz="quarter" idx="31" hasCustomPrompt="1"/>
          </p:nvPr>
        </p:nvSpPr>
        <p:spPr>
          <a:xfrm>
            <a:off x="6655870" y="2137949"/>
            <a:ext cx="1982321" cy="222647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 b="1" i="0">
                <a:latin typeface="Cupra" charset="0"/>
                <a:ea typeface="Cupra" charset="0"/>
                <a:cs typeface="Cupra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Chapter title here</a:t>
            </a:r>
          </a:p>
        </p:txBody>
      </p:sp>
      <p:sp>
        <p:nvSpPr>
          <p:cNvPr id="48" name="Marcador de texto 7"/>
          <p:cNvSpPr>
            <a:spLocks noGrp="1"/>
          </p:cNvSpPr>
          <p:nvPr>
            <p:ph type="body" sz="quarter" idx="32" hasCustomPrompt="1"/>
          </p:nvPr>
        </p:nvSpPr>
        <p:spPr>
          <a:xfrm>
            <a:off x="5988050" y="2137949"/>
            <a:ext cx="667820" cy="222647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 b="1" i="0">
                <a:latin typeface="Cupra" charset="0"/>
                <a:ea typeface="Cupra" charset="0"/>
                <a:cs typeface="Cupra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07.</a:t>
            </a:r>
          </a:p>
        </p:txBody>
      </p:sp>
      <p:sp>
        <p:nvSpPr>
          <p:cNvPr id="49" name="Marcador de texto 7"/>
          <p:cNvSpPr>
            <a:spLocks noGrp="1"/>
          </p:cNvSpPr>
          <p:nvPr>
            <p:ph type="body" sz="quarter" idx="33" hasCustomPrompt="1"/>
          </p:nvPr>
        </p:nvSpPr>
        <p:spPr>
          <a:xfrm>
            <a:off x="3849169" y="2507743"/>
            <a:ext cx="1982321" cy="222647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 b="1" i="0">
                <a:latin typeface="Cupra" charset="0"/>
                <a:ea typeface="Cupra" charset="0"/>
                <a:cs typeface="Cupra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Chapter title here</a:t>
            </a:r>
          </a:p>
        </p:txBody>
      </p:sp>
      <p:sp>
        <p:nvSpPr>
          <p:cNvPr id="50" name="Marcador de texto 7"/>
          <p:cNvSpPr>
            <a:spLocks noGrp="1"/>
          </p:cNvSpPr>
          <p:nvPr>
            <p:ph type="body" sz="quarter" idx="34" hasCustomPrompt="1"/>
          </p:nvPr>
        </p:nvSpPr>
        <p:spPr>
          <a:xfrm>
            <a:off x="3181350" y="2507743"/>
            <a:ext cx="667820" cy="222647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 b="1" i="0">
                <a:latin typeface="Cupra" charset="0"/>
                <a:ea typeface="Cupra" charset="0"/>
                <a:cs typeface="Cupra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04.</a:t>
            </a:r>
          </a:p>
        </p:txBody>
      </p:sp>
      <p:sp>
        <p:nvSpPr>
          <p:cNvPr id="51" name="Marcador de texto 7"/>
          <p:cNvSpPr>
            <a:spLocks noGrp="1"/>
          </p:cNvSpPr>
          <p:nvPr>
            <p:ph type="body" sz="quarter" idx="35" hasCustomPrompt="1"/>
          </p:nvPr>
        </p:nvSpPr>
        <p:spPr>
          <a:xfrm>
            <a:off x="6655870" y="2507743"/>
            <a:ext cx="1982321" cy="222647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 b="1" i="0">
                <a:latin typeface="Cupra" charset="0"/>
                <a:ea typeface="Cupra" charset="0"/>
                <a:cs typeface="Cupra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Chapter title here</a:t>
            </a:r>
          </a:p>
        </p:txBody>
      </p:sp>
      <p:sp>
        <p:nvSpPr>
          <p:cNvPr id="52" name="Marcador de texto 7"/>
          <p:cNvSpPr>
            <a:spLocks noGrp="1"/>
          </p:cNvSpPr>
          <p:nvPr>
            <p:ph type="body" sz="quarter" idx="36" hasCustomPrompt="1"/>
          </p:nvPr>
        </p:nvSpPr>
        <p:spPr>
          <a:xfrm>
            <a:off x="5988050" y="2507743"/>
            <a:ext cx="667820" cy="222647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 b="1" i="0">
                <a:latin typeface="Cupra" charset="0"/>
                <a:ea typeface="Cupra" charset="0"/>
                <a:cs typeface="Cupra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08.</a:t>
            </a:r>
          </a:p>
        </p:txBody>
      </p:sp>
      <p:sp>
        <p:nvSpPr>
          <p:cNvPr id="53" name="Título 1"/>
          <p:cNvSpPr>
            <a:spLocks noGrp="1"/>
          </p:cNvSpPr>
          <p:nvPr>
            <p:ph type="ctrTitle" hasCustomPrompt="1"/>
          </p:nvPr>
        </p:nvSpPr>
        <p:spPr>
          <a:xfrm>
            <a:off x="353410" y="1196497"/>
            <a:ext cx="2537708" cy="441803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algn="l" rtl="0">
              <a:defRPr sz="3000" b="0" i="0" spc="1538" baseline="0">
                <a:latin typeface="Cupra Light" charset="0"/>
                <a:ea typeface="Cupra Light" charset="0"/>
                <a:cs typeface="Cupra Light" charset="0"/>
              </a:defRPr>
            </a:lvl1pPr>
          </a:lstStyle>
          <a:p>
            <a:r>
              <a:rPr lang="en-US"/>
              <a:t>INDEX</a:t>
            </a:r>
          </a:p>
        </p:txBody>
      </p:sp>
    </p:spTree>
    <p:extLst>
      <p:ext uri="{BB962C8B-B14F-4D97-AF65-F5344CB8AC3E}">
        <p14:creationId xmlns:p14="http://schemas.microsoft.com/office/powerpoint/2010/main" val="24728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228850" cy="5143500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US"/>
              <a:t>Drag and Drop image</a:t>
            </a:r>
          </a:p>
        </p:txBody>
      </p:sp>
    </p:spTree>
    <p:extLst>
      <p:ext uri="{BB962C8B-B14F-4D97-AF65-F5344CB8AC3E}">
        <p14:creationId xmlns:p14="http://schemas.microsoft.com/office/powerpoint/2010/main" val="26751989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5489139" y="1854881"/>
            <a:ext cx="1396100" cy="2478381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2254308" y="1854881"/>
            <a:ext cx="1396100" cy="2478381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744925" y="1854881"/>
            <a:ext cx="1396100" cy="2478381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-764458" y="1854881"/>
            <a:ext cx="1396100" cy="2478381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507905" y="1854881"/>
            <a:ext cx="1396100" cy="2478381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6998522" y="1854881"/>
            <a:ext cx="1396100" cy="2478381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874605" y="1854881"/>
            <a:ext cx="1396100" cy="2478381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04592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685800" y="1"/>
            <a:ext cx="3114675" cy="2768291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US"/>
              <a:t>Drag and Drop image</a:t>
            </a:r>
          </a:p>
        </p:txBody>
      </p:sp>
    </p:spTree>
    <p:extLst>
      <p:ext uri="{BB962C8B-B14F-4D97-AF65-F5344CB8AC3E}">
        <p14:creationId xmlns:p14="http://schemas.microsoft.com/office/powerpoint/2010/main" val="954377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med bilde SO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2E4BF30E-4756-47C0-BD99-96EF927E16B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5209" cy="5144198"/>
          </a:xfrm>
          <a:custGeom>
            <a:avLst/>
            <a:gdLst>
              <a:gd name="connsiteX0" fmla="*/ 2480310 w 24384048"/>
              <a:gd name="connsiteY0" fmla="*/ 2682805 h 13716274"/>
              <a:gd name="connsiteX1" fmla="*/ 2480310 w 24384048"/>
              <a:gd name="connsiteY1" fmla="*/ 4983481 h 13716274"/>
              <a:gd name="connsiteX2" fmla="*/ 2583180 w 24384048"/>
              <a:gd name="connsiteY2" fmla="*/ 4983481 h 13716274"/>
              <a:gd name="connsiteX3" fmla="*/ 2583180 w 24384048"/>
              <a:gd name="connsiteY3" fmla="*/ 2682805 h 13716274"/>
              <a:gd name="connsiteX4" fmla="*/ 0 w 24384048"/>
              <a:gd name="connsiteY4" fmla="*/ 0 h 13716274"/>
              <a:gd name="connsiteX5" fmla="*/ 24384048 w 24384048"/>
              <a:gd name="connsiteY5" fmla="*/ 0 h 13716274"/>
              <a:gd name="connsiteX6" fmla="*/ 24384048 w 24384048"/>
              <a:gd name="connsiteY6" fmla="*/ 13716274 h 13716274"/>
              <a:gd name="connsiteX7" fmla="*/ 0 w 24384048"/>
              <a:gd name="connsiteY7" fmla="*/ 13716274 h 1371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4048" h="13716274">
                <a:moveTo>
                  <a:pt x="2480310" y="2682805"/>
                </a:moveTo>
                <a:lnTo>
                  <a:pt x="2480310" y="4983481"/>
                </a:lnTo>
                <a:lnTo>
                  <a:pt x="2583180" y="4983481"/>
                </a:lnTo>
                <a:lnTo>
                  <a:pt x="2583180" y="2682805"/>
                </a:lnTo>
                <a:close/>
                <a:moveTo>
                  <a:pt x="0" y="0"/>
                </a:moveTo>
                <a:lnTo>
                  <a:pt x="24384048" y="0"/>
                </a:lnTo>
                <a:lnTo>
                  <a:pt x="24384048" y="13716274"/>
                </a:lnTo>
                <a:lnTo>
                  <a:pt x="0" y="1371627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indent="0" algn="ctr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9" name="Plassholder for tekst 2">
            <a:extLst>
              <a:ext uri="{FF2B5EF4-FFF2-40B4-BE49-F238E27FC236}">
                <a16:creationId xmlns:a16="http://schemas.microsoft.com/office/drawing/2014/main" id="{B0EB7C8D-80E1-460F-8D64-6CD35F3AE0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0306" y="946516"/>
            <a:ext cx="4413157" cy="963775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lang="nb-NO" sz="3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49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ssholder for dato 3">
            <a:extLst>
              <a:ext uri="{FF2B5EF4-FFF2-40B4-BE49-F238E27FC236}">
                <a16:creationId xmlns:a16="http://schemas.microsoft.com/office/drawing/2014/main" id="{7FB94F71-3510-487B-9E42-1252CA8B651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200306" y="2297906"/>
            <a:ext cx="2596151" cy="273844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500" b="0">
                <a:solidFill>
                  <a:schemeClr val="tx1"/>
                </a:solidFill>
              </a:defRPr>
            </a:lvl1pPr>
          </a:lstStyle>
          <a:p>
            <a:pPr algn="l"/>
            <a:r>
              <a:rPr lang="nb-NO"/>
              <a:t>Dato </a:t>
            </a:r>
            <a:fld id="{382C414E-BA7A-44D6-AEE0-AF9F1A4C14FC}" type="datetime1">
              <a:rPr lang="nb-NO" smtClean="0"/>
              <a:t>09.02.2023</a:t>
            </a:fld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8D36B472-4DC4-4CD8-AB16-B1FAD402BC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0306" y="1910291"/>
            <a:ext cx="4413157" cy="242374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(undertittel)</a:t>
            </a:r>
          </a:p>
        </p:txBody>
      </p:sp>
      <p:sp>
        <p:nvSpPr>
          <p:cNvPr id="10" name="Plassholder for tekst 1">
            <a:extLst>
              <a:ext uri="{FF2B5EF4-FFF2-40B4-BE49-F238E27FC236}">
                <a16:creationId xmlns:a16="http://schemas.microsoft.com/office/drawing/2014/main" id="{14713AB7-3017-43CA-82C3-F9EAB2CBE0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37545" y="4720104"/>
            <a:ext cx="879343" cy="16651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>
              <a:spcBef>
                <a:spcPts val="0"/>
              </a:spcBef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2834163"/>
      </p:ext>
    </p:extLst>
  </p:cSld>
  <p:clrMapOvr>
    <a:masterClrMapping/>
  </p:clrMapOvr>
  <p:hf hdr="0" ft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85801" y="0"/>
            <a:ext cx="6229350" cy="2571750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604175"/>
            <a:ext cx="3800475" cy="3539325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US"/>
              <a:t>Drag and Drop image</a:t>
            </a:r>
          </a:p>
        </p:txBody>
      </p:sp>
    </p:spTree>
    <p:extLst>
      <p:ext uri="{BB962C8B-B14F-4D97-AF65-F5344CB8AC3E}">
        <p14:creationId xmlns:p14="http://schemas.microsoft.com/office/powerpoint/2010/main" val="3252742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H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1879FBE7-150C-499E-958C-7E2585925A0A}"/>
              </a:ext>
            </a:extLst>
          </p:cNvPr>
          <p:cNvSpPr/>
          <p:nvPr userDrawn="1"/>
        </p:nvSpPr>
        <p:spPr>
          <a:xfrm>
            <a:off x="930238" y="1006168"/>
            <a:ext cx="38581" cy="862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>
            <a:noAutofit/>
          </a:bodyPr>
          <a:lstStyle/>
          <a:p>
            <a:pPr algn="ctr">
              <a:spcBef>
                <a:spcPts val="0"/>
              </a:spcBef>
            </a:pPr>
            <a:endParaRPr lang="nb-NO"/>
          </a:p>
        </p:txBody>
      </p:sp>
      <p:sp>
        <p:nvSpPr>
          <p:cNvPr id="9" name="Plassholder for tekst 2">
            <a:extLst>
              <a:ext uri="{FF2B5EF4-FFF2-40B4-BE49-F238E27FC236}">
                <a16:creationId xmlns:a16="http://schemas.microsoft.com/office/drawing/2014/main" id="{B0EB7C8D-80E1-460F-8D64-6CD35F3AE0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0306" y="946516"/>
            <a:ext cx="4413157" cy="963775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lang="nb-NO" sz="3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49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6E71F969-D7E2-4831-AB49-E2441C30D05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200306" y="2297906"/>
            <a:ext cx="2596151" cy="273844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500" b="0">
                <a:solidFill>
                  <a:schemeClr val="tx1"/>
                </a:solidFill>
              </a:defRPr>
            </a:lvl1pPr>
          </a:lstStyle>
          <a:p>
            <a:pPr algn="l"/>
            <a:r>
              <a:rPr lang="nb-NO"/>
              <a:t>Dato </a:t>
            </a:r>
            <a:fld id="{ED22DB89-D97E-4CC6-9A7C-22812F57EE1E}" type="datetime1">
              <a:rPr lang="nb-NO" smtClean="0"/>
              <a:t>09.02.2023</a:t>
            </a:fld>
            <a:endParaRPr lang="nb-NO"/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1954614F-A803-402C-8170-76C12D3D86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0306" y="1910291"/>
            <a:ext cx="4413157" cy="242374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(undertittel)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E88AF946-A06B-4DC6-889C-94C36A2D5A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7546" y="4720104"/>
            <a:ext cx="879343" cy="16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37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236" y="1631613"/>
            <a:ext cx="8179112" cy="3100407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93E038EB-A5D5-4F26-BAEA-1AC09F46D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B7A34B9-568D-4D4A-A139-CB80005A97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718" y="236698"/>
            <a:ext cx="8179630" cy="186974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1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49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685697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028546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371395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(</a:t>
            </a:r>
            <a:r>
              <a:rPr lang="en-US" err="1"/>
              <a:t>Emnefelt</a:t>
            </a:r>
            <a:r>
              <a:rPr lang="en-US"/>
              <a:t>)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FCE847B-773E-4DC8-BF03-826095F893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5718" y="1180799"/>
            <a:ext cx="8179630" cy="225053"/>
          </a:xfrm>
        </p:spPr>
        <p:txBody>
          <a:bodyPr tIns="36000" bIns="36000">
            <a:noAutofit/>
          </a:bodyPr>
          <a:lstStyle>
            <a:lvl1pPr marL="0" indent="0">
              <a:spcBef>
                <a:spcPts val="0"/>
              </a:spcBef>
              <a:buNone/>
              <a:defRPr sz="1100" b="1"/>
            </a:lvl1pPr>
            <a:lvl2pPr marL="342849" indent="0">
              <a:buNone/>
              <a:defRPr sz="1100" b="1"/>
            </a:lvl2pPr>
            <a:lvl3pPr marL="685697" indent="0">
              <a:buNone/>
              <a:defRPr sz="1100" b="1"/>
            </a:lvl3pPr>
            <a:lvl4pPr marL="1028546" indent="0">
              <a:buNone/>
              <a:defRPr sz="1100" b="1"/>
            </a:lvl4pPr>
            <a:lvl5pPr marL="1371395" indent="0">
              <a:buNone/>
              <a:defRPr sz="1100" b="1"/>
            </a:lvl5pPr>
          </a:lstStyle>
          <a:p>
            <a:pPr lvl="0"/>
            <a:r>
              <a:rPr lang="en-US"/>
              <a:t>(</a:t>
            </a:r>
            <a:r>
              <a:rPr lang="en-US" err="1"/>
              <a:t>Undertittel</a:t>
            </a:r>
            <a:r>
              <a:rPr lang="en-US"/>
              <a:t>)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B0E4BECD-C9F8-467A-A70F-D14EF0E0A3D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EDCA4BB-743A-4545-B3FA-5006554EEEEC}" type="datetime1">
              <a:rPr lang="nb-NO" smtClean="0"/>
              <a:t>09.02.2023</a:t>
            </a:fld>
            <a:endParaRPr lang="nb-NO"/>
          </a:p>
        </p:txBody>
      </p:sp>
      <p:sp>
        <p:nvSpPr>
          <p:cNvPr id="11" name="Plassholder for bunntekst 10">
            <a:extLst>
              <a:ext uri="{FF2B5EF4-FFF2-40B4-BE49-F238E27FC236}">
                <a16:creationId xmlns:a16="http://schemas.microsoft.com/office/drawing/2014/main" id="{527D4A4D-9692-4FAE-B0D7-62851216ED5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n-NO"/>
              <a:t>Tittel på presentasjon og presentør</a:t>
            </a:r>
            <a:endParaRPr lang="nb-NO"/>
          </a:p>
        </p:txBody>
      </p:sp>
      <p:sp>
        <p:nvSpPr>
          <p:cNvPr id="12" name="Plassholder for lysbildenummer 11">
            <a:extLst>
              <a:ext uri="{FF2B5EF4-FFF2-40B4-BE49-F238E27FC236}">
                <a16:creationId xmlns:a16="http://schemas.microsoft.com/office/drawing/2014/main" id="{565BC531-ADB9-42BF-96AB-E4230D6E2F1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D4EFE7C-5E7B-43F8-8E92-977A9CC6441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99802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EA6D73A-A894-4048-A1BE-E6A65109B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236" y="1631614"/>
            <a:ext cx="3960000" cy="307988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070896B-A3DA-4A99-A898-0085F33A703F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555348" y="1631614"/>
            <a:ext cx="3960000" cy="307988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tel 6">
            <a:extLst>
              <a:ext uri="{FF2B5EF4-FFF2-40B4-BE49-F238E27FC236}">
                <a16:creationId xmlns:a16="http://schemas.microsoft.com/office/drawing/2014/main" id="{97595D4B-30A7-4712-B4F4-356365E4B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99" y="460652"/>
            <a:ext cx="8180549" cy="52629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8A5F9B99-B3BE-4C7F-9980-EEEDEED1FA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718" y="236698"/>
            <a:ext cx="8179630" cy="186974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1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49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685697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028546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371395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(</a:t>
            </a:r>
            <a:r>
              <a:rPr lang="en-US" err="1"/>
              <a:t>Emnefelt</a:t>
            </a:r>
            <a:r>
              <a:rPr lang="en-US"/>
              <a:t>)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BCF602-8224-4141-9F46-FC59F5202B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5718" y="1180799"/>
            <a:ext cx="8179630" cy="225053"/>
          </a:xfrm>
        </p:spPr>
        <p:txBody>
          <a:bodyPr tIns="36000" bIns="36000">
            <a:noAutofit/>
          </a:bodyPr>
          <a:lstStyle>
            <a:lvl1pPr marL="0" indent="0">
              <a:spcBef>
                <a:spcPts val="0"/>
              </a:spcBef>
              <a:buNone/>
              <a:defRPr sz="1100" b="1"/>
            </a:lvl1pPr>
            <a:lvl2pPr marL="342849" indent="0">
              <a:buNone/>
              <a:defRPr sz="1100" b="1"/>
            </a:lvl2pPr>
            <a:lvl3pPr marL="685697" indent="0">
              <a:buNone/>
              <a:defRPr sz="1100" b="1"/>
            </a:lvl3pPr>
            <a:lvl4pPr marL="1028546" indent="0">
              <a:buNone/>
              <a:defRPr sz="1100" b="1"/>
            </a:lvl4pPr>
            <a:lvl5pPr marL="1371395" indent="0">
              <a:buNone/>
              <a:defRPr sz="1100" b="1"/>
            </a:lvl5pPr>
          </a:lstStyle>
          <a:p>
            <a:pPr lvl="0"/>
            <a:r>
              <a:rPr lang="en-US"/>
              <a:t>(</a:t>
            </a:r>
            <a:r>
              <a:rPr lang="en-US" err="1"/>
              <a:t>Undertittel</a:t>
            </a:r>
            <a:r>
              <a:rPr lang="en-US"/>
              <a:t>)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9F473E9-D868-4053-9893-FE4BAC9BA93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5A7E26F1-4953-4C48-BE6A-315C8D43AFB2}" type="datetime1">
              <a:rPr lang="nb-NO" smtClean="0"/>
              <a:t>09.02.2023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10A7EFE-A15C-4A0E-BDBC-A6FE3FB1AFB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n-NO"/>
              <a:t>Tittel på presentasjon og presentør</a:t>
            </a:r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F5D0E4D-02AE-43FA-8A7C-4A0045941F5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8D4EFE7C-5E7B-43F8-8E92-977A9CC6441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6651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e og bred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906547" y="0"/>
            <a:ext cx="5237453" cy="5071500"/>
          </a:xfrm>
          <a:solidFill>
            <a:schemeClr val="bg1">
              <a:lumMod val="50000"/>
            </a:schemeClr>
          </a:solidFill>
        </p:spPr>
        <p:txBody>
          <a:bodyPr anchor="t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  <a:lvl2pPr marL="342849" indent="0">
              <a:buNone/>
              <a:defRPr sz="2100"/>
            </a:lvl2pPr>
            <a:lvl3pPr marL="685697" indent="0">
              <a:buNone/>
              <a:defRPr sz="1800"/>
            </a:lvl3pPr>
            <a:lvl4pPr marL="1028546" indent="0">
              <a:buNone/>
              <a:defRPr sz="1500"/>
            </a:lvl4pPr>
            <a:lvl5pPr marL="1371394" indent="0">
              <a:buNone/>
              <a:defRPr sz="1500"/>
            </a:lvl5pPr>
            <a:lvl6pPr marL="1714243" indent="0">
              <a:buNone/>
              <a:defRPr sz="1500"/>
            </a:lvl6pPr>
            <a:lvl7pPr marL="2057091" indent="0">
              <a:buNone/>
              <a:defRPr sz="1500"/>
            </a:lvl7pPr>
            <a:lvl8pPr marL="2399940" indent="0">
              <a:buNone/>
              <a:defRPr sz="1500"/>
            </a:lvl8pPr>
            <a:lvl9pPr marL="2742789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241E688-4468-4CB1-B498-D844B6554C4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36910" y="1631614"/>
            <a:ext cx="3305078" cy="3079886"/>
          </a:xfrm>
        </p:spPr>
        <p:txBody>
          <a:bodyPr>
            <a:noAutofit/>
          </a:bodyPr>
          <a:lstStyle>
            <a:lvl1pPr marL="172800" indent="-172800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 sz="1400"/>
            </a:lvl1pPr>
            <a:lvl2pPr marL="342849" indent="0">
              <a:buNone/>
              <a:defRPr sz="1100"/>
            </a:lvl2pPr>
            <a:lvl3pPr marL="685697" indent="0">
              <a:buNone/>
              <a:defRPr sz="900"/>
            </a:lvl3pPr>
            <a:lvl4pPr marL="1028546" indent="0">
              <a:buNone/>
              <a:defRPr sz="800"/>
            </a:lvl4pPr>
            <a:lvl5pPr marL="1371394" indent="0">
              <a:buNone/>
              <a:defRPr sz="800"/>
            </a:lvl5pPr>
            <a:lvl6pPr marL="1714243" indent="0">
              <a:buNone/>
              <a:defRPr sz="800"/>
            </a:lvl6pPr>
            <a:lvl7pPr marL="2057091" indent="0">
              <a:buNone/>
              <a:defRPr sz="800"/>
            </a:lvl7pPr>
            <a:lvl8pPr marL="2399940" indent="0">
              <a:buNone/>
              <a:defRPr sz="800"/>
            </a:lvl8pPr>
            <a:lvl9pPr marL="2742789" indent="0">
              <a:buNone/>
              <a:defRPr sz="800"/>
            </a:lvl9pPr>
          </a:lstStyle>
          <a:p>
            <a:pPr lvl="0"/>
            <a:r>
              <a:rPr lang="nn-NO"/>
              <a:t>P</a:t>
            </a:r>
            <a:r>
              <a:rPr lang="nb-NO" err="1"/>
              <a:t>unkt</a:t>
            </a:r>
            <a:r>
              <a:rPr lang="nb-NO"/>
              <a:t> 1</a:t>
            </a:r>
          </a:p>
          <a:p>
            <a:pPr lvl="0"/>
            <a:r>
              <a:rPr lang="nn-NO"/>
              <a:t>P</a:t>
            </a:r>
            <a:r>
              <a:rPr lang="nb-NO" err="1"/>
              <a:t>unkt</a:t>
            </a:r>
            <a:r>
              <a:rPr lang="nb-NO"/>
              <a:t> 2</a:t>
            </a:r>
          </a:p>
          <a:p>
            <a:pPr lvl="0"/>
            <a:r>
              <a:rPr lang="nn-NO"/>
              <a:t>P</a:t>
            </a:r>
            <a:r>
              <a:rPr lang="nb-NO" err="1"/>
              <a:t>unkt</a:t>
            </a:r>
            <a:r>
              <a:rPr lang="nb-NO"/>
              <a:t> 3</a:t>
            </a:r>
          </a:p>
          <a:p>
            <a:pPr lvl="0"/>
            <a:endParaRPr lang="nb-NO"/>
          </a:p>
        </p:txBody>
      </p:sp>
      <p:sp>
        <p:nvSpPr>
          <p:cNvPr id="15" name="Plassholder for tekst 7">
            <a:extLst>
              <a:ext uri="{FF2B5EF4-FFF2-40B4-BE49-F238E27FC236}">
                <a16:creationId xmlns:a16="http://schemas.microsoft.com/office/drawing/2014/main" id="{3E0EA398-63D0-4FF0-AB1A-FF9028C193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15477" y="219628"/>
            <a:ext cx="204913" cy="19802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6" name="Tittel 6">
            <a:extLst>
              <a:ext uri="{FF2B5EF4-FFF2-40B4-BE49-F238E27FC236}">
                <a16:creationId xmlns:a16="http://schemas.microsoft.com/office/drawing/2014/main" id="{D53BA36A-EEF7-4EA7-912C-D033B2F67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910" y="460652"/>
            <a:ext cx="3305078" cy="52629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F40B11F3-2EB1-4E1C-A53F-4BD07ADFEF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6910" y="236698"/>
            <a:ext cx="3305078" cy="186974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1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49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685697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028546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371395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(</a:t>
            </a:r>
            <a:r>
              <a:rPr lang="en-US" err="1"/>
              <a:t>Emnefelt</a:t>
            </a:r>
            <a:r>
              <a:rPr lang="en-US"/>
              <a:t>)</a:t>
            </a:r>
          </a:p>
        </p:txBody>
      </p:sp>
      <p:sp>
        <p:nvSpPr>
          <p:cNvPr id="6" name="Plassholder for dato 5">
            <a:extLst>
              <a:ext uri="{FF2B5EF4-FFF2-40B4-BE49-F238E27FC236}">
                <a16:creationId xmlns:a16="http://schemas.microsoft.com/office/drawing/2014/main" id="{94F72656-81B6-4F7A-B7BA-BD4F2EEC16C8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3AB787-7F1C-42D5-B4D6-D4303AB46F4A}" type="datetime1">
              <a:rPr lang="nb-NO" smtClean="0"/>
              <a:t>09.02.2023</a:t>
            </a:fld>
            <a:endParaRPr lang="nb-NO"/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FF06C163-F08E-4AB9-97B4-21EEF729636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nn-NO"/>
              <a:t>Tittel på presentasjon og presentør</a:t>
            </a:r>
            <a:endParaRPr lang="nb-NO"/>
          </a:p>
        </p:txBody>
      </p:sp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BF23C84F-98A3-4D98-BF01-2D8E2C5D0F8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4EFE7C-5E7B-43F8-8E92-977A9CC6441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5175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e og smal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304915" y="0"/>
            <a:ext cx="2839085" cy="5071500"/>
          </a:xfrm>
          <a:solidFill>
            <a:schemeClr val="bg1">
              <a:lumMod val="50000"/>
            </a:schemeClr>
          </a:solidFill>
        </p:spPr>
        <p:txBody>
          <a:bodyPr anchor="t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  <a:lvl2pPr marL="342849" indent="0">
              <a:buNone/>
              <a:defRPr sz="2100"/>
            </a:lvl2pPr>
            <a:lvl3pPr marL="685697" indent="0">
              <a:buNone/>
              <a:defRPr sz="1800"/>
            </a:lvl3pPr>
            <a:lvl4pPr marL="1028546" indent="0">
              <a:buNone/>
              <a:defRPr sz="1500"/>
            </a:lvl4pPr>
            <a:lvl5pPr marL="1371394" indent="0">
              <a:buNone/>
              <a:defRPr sz="1500"/>
            </a:lvl5pPr>
            <a:lvl6pPr marL="1714243" indent="0">
              <a:buNone/>
              <a:defRPr sz="1500"/>
            </a:lvl6pPr>
            <a:lvl7pPr marL="2057091" indent="0">
              <a:buNone/>
              <a:defRPr sz="1500"/>
            </a:lvl7pPr>
            <a:lvl8pPr marL="2399940" indent="0">
              <a:buNone/>
              <a:defRPr sz="1500"/>
            </a:lvl8pPr>
            <a:lvl9pPr marL="2742789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241E688-4468-4CB1-B498-D844B6554C4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36909" y="1631614"/>
            <a:ext cx="5213185" cy="3079886"/>
          </a:xfrm>
        </p:spPr>
        <p:txBody>
          <a:bodyPr>
            <a:noAutofit/>
          </a:bodyPr>
          <a:lstStyle>
            <a:lvl1pPr marL="172800" indent="-172800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 sz="1400"/>
            </a:lvl1pPr>
            <a:lvl2pPr marL="342849" indent="0">
              <a:buNone/>
              <a:defRPr sz="1100"/>
            </a:lvl2pPr>
            <a:lvl3pPr marL="685697" indent="0">
              <a:buNone/>
              <a:defRPr sz="900"/>
            </a:lvl3pPr>
            <a:lvl4pPr marL="1028546" indent="0">
              <a:buNone/>
              <a:defRPr sz="800"/>
            </a:lvl4pPr>
            <a:lvl5pPr marL="1371394" indent="0">
              <a:buNone/>
              <a:defRPr sz="800"/>
            </a:lvl5pPr>
            <a:lvl6pPr marL="1714243" indent="0">
              <a:buNone/>
              <a:defRPr sz="800"/>
            </a:lvl6pPr>
            <a:lvl7pPr marL="2057091" indent="0">
              <a:buNone/>
              <a:defRPr sz="800"/>
            </a:lvl7pPr>
            <a:lvl8pPr marL="2399940" indent="0">
              <a:buNone/>
              <a:defRPr sz="800"/>
            </a:lvl8pPr>
            <a:lvl9pPr marL="2742789" indent="0">
              <a:buNone/>
              <a:defRPr sz="800"/>
            </a:lvl9pPr>
          </a:lstStyle>
          <a:p>
            <a:pPr lvl="0"/>
            <a:r>
              <a:rPr lang="nn-NO"/>
              <a:t>P</a:t>
            </a:r>
            <a:r>
              <a:rPr lang="nb-NO" err="1"/>
              <a:t>unkt</a:t>
            </a:r>
            <a:r>
              <a:rPr lang="nb-NO"/>
              <a:t> 1</a:t>
            </a:r>
          </a:p>
          <a:p>
            <a:pPr lvl="0"/>
            <a:r>
              <a:rPr lang="nn-NO"/>
              <a:t>P</a:t>
            </a:r>
            <a:r>
              <a:rPr lang="nb-NO" err="1"/>
              <a:t>unkt</a:t>
            </a:r>
            <a:r>
              <a:rPr lang="nb-NO"/>
              <a:t> 2</a:t>
            </a:r>
          </a:p>
          <a:p>
            <a:pPr lvl="0"/>
            <a:r>
              <a:rPr lang="nn-NO"/>
              <a:t>P</a:t>
            </a:r>
            <a:r>
              <a:rPr lang="nb-NO" err="1"/>
              <a:t>unkt</a:t>
            </a:r>
            <a:r>
              <a:rPr lang="nb-NO"/>
              <a:t> 3</a:t>
            </a:r>
          </a:p>
          <a:p>
            <a:pPr lvl="0"/>
            <a:endParaRPr lang="nb-NO"/>
          </a:p>
        </p:txBody>
      </p:sp>
      <p:sp>
        <p:nvSpPr>
          <p:cNvPr id="10" name="Plassholder for tekst 7">
            <a:extLst>
              <a:ext uri="{FF2B5EF4-FFF2-40B4-BE49-F238E27FC236}">
                <a16:creationId xmlns:a16="http://schemas.microsoft.com/office/drawing/2014/main" id="{F5A25602-BE5F-44EF-BD7B-A390247691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15477" y="219628"/>
            <a:ext cx="204913" cy="19802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1" name="Tittel 6">
            <a:extLst>
              <a:ext uri="{FF2B5EF4-FFF2-40B4-BE49-F238E27FC236}">
                <a16:creationId xmlns:a16="http://schemas.microsoft.com/office/drawing/2014/main" id="{3FEB2A12-0EA3-44FE-A243-D731AB42D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909" y="460652"/>
            <a:ext cx="5213185" cy="52629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46244E05-EC24-4C87-BCE7-769D5C199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6910" y="236698"/>
            <a:ext cx="5213185" cy="186974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1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49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685697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028546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371395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(</a:t>
            </a:r>
            <a:r>
              <a:rPr lang="en-US" err="1"/>
              <a:t>Emnefelt</a:t>
            </a:r>
            <a:r>
              <a:rPr lang="en-US"/>
              <a:t>)</a:t>
            </a:r>
          </a:p>
        </p:txBody>
      </p:sp>
      <p:sp>
        <p:nvSpPr>
          <p:cNvPr id="6" name="Plassholder for dato 5">
            <a:extLst>
              <a:ext uri="{FF2B5EF4-FFF2-40B4-BE49-F238E27FC236}">
                <a16:creationId xmlns:a16="http://schemas.microsoft.com/office/drawing/2014/main" id="{11652C4C-CBCA-44E2-A0DA-4CF59E14EC72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360460-4ABD-449D-92D8-7FE316774B89}" type="datetime1">
              <a:rPr lang="nb-NO" smtClean="0"/>
              <a:t>09.02.2023</a:t>
            </a:fld>
            <a:endParaRPr lang="nb-NO"/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3E22253F-D2AE-4CD0-8ACD-26769C73D34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nn-NO"/>
              <a:t>Tittel på presentasjon og presentør</a:t>
            </a:r>
            <a:endParaRPr lang="nb-NO"/>
          </a:p>
        </p:txBody>
      </p:sp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C14826BD-C1B3-4B86-863D-5B8E354AEFE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4EFE7C-5E7B-43F8-8E92-977A9CC6441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57761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e og diagram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36909" y="1793110"/>
            <a:ext cx="4554565" cy="2872298"/>
          </a:xfrm>
        </p:spPr>
        <p:txBody>
          <a:bodyPr>
            <a:noAutofit/>
          </a:bodyPr>
          <a:lstStyle>
            <a:lvl1pPr marL="172800" indent="-17280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400"/>
            </a:lvl1pPr>
            <a:lvl2pPr marL="342849" indent="0">
              <a:buNone/>
              <a:defRPr sz="1100"/>
            </a:lvl2pPr>
            <a:lvl3pPr marL="685697" indent="0">
              <a:buNone/>
              <a:defRPr sz="900"/>
            </a:lvl3pPr>
            <a:lvl4pPr marL="1028546" indent="0">
              <a:buNone/>
              <a:defRPr sz="800"/>
            </a:lvl4pPr>
            <a:lvl5pPr marL="1371394" indent="0">
              <a:buNone/>
              <a:defRPr sz="800"/>
            </a:lvl5pPr>
            <a:lvl6pPr marL="1714243" indent="0">
              <a:buNone/>
              <a:defRPr sz="800"/>
            </a:lvl6pPr>
            <a:lvl7pPr marL="2057091" indent="0">
              <a:buNone/>
              <a:defRPr sz="800"/>
            </a:lvl7pPr>
            <a:lvl8pPr marL="2399940" indent="0">
              <a:buNone/>
              <a:defRPr sz="800"/>
            </a:lvl8pPr>
            <a:lvl9pPr marL="2742789" indent="0">
              <a:buNone/>
              <a:defRPr sz="800"/>
            </a:lvl9pPr>
          </a:lstStyle>
          <a:p>
            <a:pPr lvl="0"/>
            <a:r>
              <a:rPr lang="nn-NO"/>
              <a:t>Punkt 1</a:t>
            </a:r>
          </a:p>
          <a:p>
            <a:pPr lvl="0"/>
            <a:r>
              <a:rPr lang="nn-NO"/>
              <a:t>Punkt 2</a:t>
            </a:r>
          </a:p>
          <a:p>
            <a:pPr lvl="0"/>
            <a:r>
              <a:rPr lang="nn-NO"/>
              <a:t>Punkt 3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F4177280-B43C-4FDA-8C1C-A35F79278D92}"/>
              </a:ext>
            </a:extLst>
          </p:cNvPr>
          <p:cNvSpPr txBox="1"/>
          <p:nvPr userDrawn="1"/>
        </p:nvSpPr>
        <p:spPr>
          <a:xfrm>
            <a:off x="807349" y="4932437"/>
            <a:ext cx="91988" cy="142347"/>
          </a:xfrm>
          <a:prstGeom prst="rect">
            <a:avLst/>
          </a:prstGeom>
          <a:noFill/>
        </p:spPr>
        <p:txBody>
          <a:bodyPr wrap="square" lIns="34290" tIns="17145" rIns="34290" bIns="17145" rtlCol="0">
            <a:noAutofit/>
          </a:bodyPr>
          <a:lstStyle/>
          <a:p>
            <a:r>
              <a:rPr lang="nn-NO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nb-NO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lassholder for diagram 9">
            <a:extLst>
              <a:ext uri="{FF2B5EF4-FFF2-40B4-BE49-F238E27FC236}">
                <a16:creationId xmlns:a16="http://schemas.microsoft.com/office/drawing/2014/main" id="{776CB6E1-3B77-42C9-A995-0CA56F4231A2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285249" y="531003"/>
            <a:ext cx="3534770" cy="1979329"/>
          </a:xfrm>
          <a:prstGeom prst="rect">
            <a:avLst/>
          </a:prstGeom>
        </p:spPr>
        <p:txBody>
          <a:bodyPr lIns="34290" tIns="17145" rIns="34290" bIns="17145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chart</a:t>
            </a:r>
            <a:endParaRPr lang="nb-NO"/>
          </a:p>
        </p:txBody>
      </p:sp>
      <p:sp>
        <p:nvSpPr>
          <p:cNvPr id="18" name="Plassholder for diagram 9">
            <a:extLst>
              <a:ext uri="{FF2B5EF4-FFF2-40B4-BE49-F238E27FC236}">
                <a16:creationId xmlns:a16="http://schemas.microsoft.com/office/drawing/2014/main" id="{BF66CB33-EEC7-4FCF-BBFF-BBA436775AC9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5285249" y="2686361"/>
            <a:ext cx="3534770" cy="1979048"/>
          </a:xfrm>
          <a:prstGeom prst="rect">
            <a:avLst/>
          </a:prstGeom>
        </p:spPr>
        <p:txBody>
          <a:bodyPr lIns="34290" tIns="17145" rIns="34290" bIns="17145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chart</a:t>
            </a:r>
            <a:endParaRPr lang="nb-NO"/>
          </a:p>
        </p:txBody>
      </p:sp>
      <p:sp>
        <p:nvSpPr>
          <p:cNvPr id="11" name="Tittel 6">
            <a:extLst>
              <a:ext uri="{FF2B5EF4-FFF2-40B4-BE49-F238E27FC236}">
                <a16:creationId xmlns:a16="http://schemas.microsoft.com/office/drawing/2014/main" id="{317596F5-53F2-49D7-BA2C-DEA0223B2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909" y="460652"/>
            <a:ext cx="4554565" cy="52629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824B90A-8BB7-449B-9D5E-B027FE1F4D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6910" y="236698"/>
            <a:ext cx="4554565" cy="186974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1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49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685697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028546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371395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(</a:t>
            </a:r>
            <a:r>
              <a:rPr lang="en-US" err="1"/>
              <a:t>Emnefelt</a:t>
            </a:r>
            <a:r>
              <a:rPr lang="en-US"/>
              <a:t>)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77D602F1-DE69-4649-840E-C4FE1F0FF4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910" y="1180799"/>
            <a:ext cx="4554565" cy="225053"/>
          </a:xfrm>
        </p:spPr>
        <p:txBody>
          <a:bodyPr tIns="36000" bIns="36000">
            <a:noAutofit/>
          </a:bodyPr>
          <a:lstStyle>
            <a:lvl1pPr marL="0" indent="0">
              <a:spcBef>
                <a:spcPts val="0"/>
              </a:spcBef>
              <a:buNone/>
              <a:defRPr sz="1100" b="1"/>
            </a:lvl1pPr>
            <a:lvl2pPr marL="342849" indent="0">
              <a:buNone/>
              <a:defRPr sz="1100" b="1"/>
            </a:lvl2pPr>
            <a:lvl3pPr marL="685697" indent="0">
              <a:buNone/>
              <a:defRPr sz="1100" b="1"/>
            </a:lvl3pPr>
            <a:lvl4pPr marL="1028546" indent="0">
              <a:buNone/>
              <a:defRPr sz="1100" b="1"/>
            </a:lvl4pPr>
            <a:lvl5pPr marL="1371395" indent="0">
              <a:buNone/>
              <a:defRPr sz="1100" b="1"/>
            </a:lvl5pPr>
          </a:lstStyle>
          <a:p>
            <a:pPr lvl="0"/>
            <a:r>
              <a:rPr lang="en-US"/>
              <a:t>(</a:t>
            </a:r>
            <a:r>
              <a:rPr lang="en-US" err="1"/>
              <a:t>Undertittel</a:t>
            </a:r>
            <a:r>
              <a:rPr lang="en-US"/>
              <a:t>)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8A04D79-3BDF-4BB4-A10B-A744CAE665DA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92C30D1-15FB-4579-B284-ECCBDFFEEE9A}" type="datetime1">
              <a:rPr lang="nb-NO" smtClean="0"/>
              <a:t>09.02.2023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775E8959-EC83-446F-AC5A-0ABBAD6B18C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n-NO"/>
              <a:t>Tittel på presentasjon og presentør</a:t>
            </a:r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1E0E674-F2C0-4778-BEC9-EA3E081EE7E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D4EFE7C-5E7B-43F8-8E92-977A9CC6441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1319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ags" Target="../tags/tag2.xml"/><Relationship Id="rId37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9C6994CD-42A0-48F1-BFC2-1CDC2072C7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2"/>
            </p:custDataLst>
            <p:extLst>
              <p:ext uri="{D42A27DB-BD31-4B8C-83A1-F6EECF244321}">
                <p14:modId xmlns:p14="http://schemas.microsoft.com/office/powerpoint/2010/main" val="21878692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3" imgW="272" imgH="272" progId="TCLayout.ActiveDocument.1">
                  <p:embed/>
                </p:oleObj>
              </mc:Choice>
              <mc:Fallback>
                <p:oleObj name="think-cell Slide" r:id="rId33" imgW="272" imgH="272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9C6994CD-42A0-48F1-BFC2-1CDC2072C7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Bilde 10">
            <a:extLst>
              <a:ext uri="{FF2B5EF4-FFF2-40B4-BE49-F238E27FC236}">
                <a16:creationId xmlns:a16="http://schemas.microsoft.com/office/drawing/2014/main" id="{579A005A-9C08-4D66-8F58-45F2BBFCBAE1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8717561" y="219627"/>
            <a:ext cx="204913" cy="19802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799" y="460652"/>
            <a:ext cx="8180549" cy="526298"/>
          </a:xfrm>
          <a:prstGeom prst="rect">
            <a:avLst/>
          </a:prstGeom>
        </p:spPr>
        <p:txBody>
          <a:bodyPr vert="horz" lIns="34290" tIns="0" rIns="34290" bIns="0" rtlCol="0" anchor="ctr">
            <a:no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800" y="1527087"/>
            <a:ext cx="8180550" cy="3204940"/>
          </a:xfrm>
          <a:prstGeom prst="rect">
            <a:avLst/>
          </a:prstGeom>
        </p:spPr>
        <p:txBody>
          <a:bodyPr vert="horz" lIns="34290" tIns="17145" rIns="34290" bIns="17145" rtlCol="0">
            <a:no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4800" y="4878357"/>
            <a:ext cx="5215295" cy="107722"/>
          </a:xfrm>
          <a:prstGeom prst="rect">
            <a:avLst/>
          </a:prstGeom>
        </p:spPr>
        <p:txBody>
          <a:bodyPr vert="horz" lIns="34290" tIns="0" rIns="34290" bIns="0" rtlCol="0" anchor="ctr">
            <a:noAutofit/>
          </a:bodyPr>
          <a:lstStyle>
            <a:lvl1pPr algn="l">
              <a:defRPr sz="7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n-NO"/>
              <a:t>Tittel på presentasjon og </a:t>
            </a:r>
            <a:r>
              <a:rPr lang="nn-NO" err="1"/>
              <a:t>presentør</a:t>
            </a:r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69547DDD-D4E9-480D-B58E-37C813C351BF}"/>
              </a:ext>
            </a:extLst>
          </p:cNvPr>
          <p:cNvPicPr>
            <a:picLocks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71500"/>
            <a:ext cx="9144000" cy="72000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E2444D57-8ADF-49F5-A099-27B1E2528DB8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93" y="1080031"/>
            <a:ext cx="697322" cy="48012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8FB4DB4-B250-4C7E-93BF-923BD74749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35178" y="4878357"/>
            <a:ext cx="1280980" cy="107722"/>
          </a:xfrm>
          <a:prstGeom prst="rect">
            <a:avLst/>
          </a:prstGeom>
        </p:spPr>
        <p:txBody>
          <a:bodyPr vert="horz" wrap="square" lIns="34290" tIns="0" rIns="34290" bIns="0" rtlCol="0" anchor="ctr">
            <a:noAutofit/>
          </a:bodyPr>
          <a:lstStyle>
            <a:lvl1pPr algn="r">
              <a:defRPr sz="700" b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BDB86B6-E0E9-404A-8857-AF4418973036}" type="datetime1">
              <a:rPr lang="nb-NO" smtClean="0"/>
              <a:t>09.02.2023</a:t>
            </a:fld>
            <a:endParaRPr lang="nb-NO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05D0AA0-2FBE-4D48-B3EA-7851F1B4E3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7805" y="4878357"/>
            <a:ext cx="304669" cy="123111"/>
          </a:xfrm>
          <a:prstGeom prst="rect">
            <a:avLst/>
          </a:prstGeom>
        </p:spPr>
        <p:txBody>
          <a:bodyPr vert="horz" wrap="square" lIns="34290" tIns="0" rIns="0" bIns="0" rtlCol="0" anchor="t" anchorCtr="0">
            <a:noAutofit/>
          </a:bodyPr>
          <a:lstStyle>
            <a:lvl1pPr algn="r">
              <a:defRPr sz="800" b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D4EFE7C-5E7B-43F8-8E92-977A9CC6441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9367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661" r:id="rId2"/>
    <p:sldLayoutId id="2147483700" r:id="rId3"/>
    <p:sldLayoutId id="2147483688" r:id="rId4"/>
    <p:sldLayoutId id="2147483662" r:id="rId5"/>
    <p:sldLayoutId id="2147483664" r:id="rId6"/>
    <p:sldLayoutId id="2147483714" r:id="rId7"/>
    <p:sldLayoutId id="2147483715" r:id="rId8"/>
    <p:sldLayoutId id="2147483674" r:id="rId9"/>
    <p:sldLayoutId id="2147483667" r:id="rId10"/>
    <p:sldLayoutId id="2147483719" r:id="rId11"/>
    <p:sldLayoutId id="2147483720" r:id="rId12"/>
    <p:sldLayoutId id="2147483721" r:id="rId13"/>
    <p:sldLayoutId id="2147483725" r:id="rId14"/>
    <p:sldLayoutId id="2147483722" r:id="rId15"/>
    <p:sldLayoutId id="2147483723" r:id="rId16"/>
    <p:sldLayoutId id="2147483726" r:id="rId17"/>
    <p:sldLayoutId id="2147483724" r:id="rId18"/>
    <p:sldLayoutId id="2147483717" r:id="rId19"/>
    <p:sldLayoutId id="2147483718" r:id="rId20"/>
    <p:sldLayoutId id="2147483716" r:id="rId21"/>
    <p:sldLayoutId id="2147483676" r:id="rId22"/>
    <p:sldLayoutId id="2147483675" r:id="rId23"/>
    <p:sldLayoutId id="2147483730" r:id="rId24"/>
    <p:sldLayoutId id="2147483734" r:id="rId25"/>
    <p:sldLayoutId id="2147483736" r:id="rId26"/>
    <p:sldLayoutId id="2147483737" r:id="rId27"/>
    <p:sldLayoutId id="2147483740" r:id="rId28"/>
    <p:sldLayoutId id="2147483742" r:id="rId29"/>
    <p:sldLayoutId id="2147483744" r:id="rId30"/>
  </p:sldLayoutIdLst>
  <p:hf hdr="0" ftr="0" dt="0"/>
  <p:txStyles>
    <p:titleStyle>
      <a:lvl1pPr algn="l" defTabSz="685697" rtl="0" eaLnBrk="1" latinLnBrk="0" hangingPunct="1">
        <a:lnSpc>
          <a:spcPct val="90000"/>
        </a:lnSpc>
        <a:spcBef>
          <a:spcPct val="0"/>
        </a:spcBef>
        <a:buNone/>
        <a:defRPr sz="19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24" indent="-171424" algn="l" defTabSz="685697" rtl="0" eaLnBrk="1" latinLnBrk="0" hangingPunct="1">
        <a:lnSpc>
          <a:spcPct val="90000"/>
        </a:lnSpc>
        <a:spcBef>
          <a:spcPts val="30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273" indent="-171424" algn="l" defTabSz="685697" rtl="0" eaLnBrk="1" latinLnBrk="0" hangingPunct="1">
        <a:lnSpc>
          <a:spcPct val="90000"/>
        </a:lnSpc>
        <a:spcBef>
          <a:spcPts val="300"/>
        </a:spcBef>
        <a:buClr>
          <a:schemeClr val="accent1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121" indent="-171424" algn="l" defTabSz="685697" rtl="0" eaLnBrk="1" latinLnBrk="0" hangingPunct="1">
        <a:lnSpc>
          <a:spcPct val="90000"/>
        </a:lnSpc>
        <a:spcBef>
          <a:spcPts val="300"/>
        </a:spcBef>
        <a:buClr>
          <a:schemeClr val="accent1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199970" indent="-171424" algn="l" defTabSz="685697" rtl="0" eaLnBrk="1" latinLnBrk="0" hangingPunct="1">
        <a:lnSpc>
          <a:spcPct val="90000"/>
        </a:lnSpc>
        <a:spcBef>
          <a:spcPts val="300"/>
        </a:spcBef>
        <a:buClr>
          <a:schemeClr val="accent1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2819" indent="-171424" algn="l" defTabSz="685697" rtl="0" eaLnBrk="1" latinLnBrk="0" hangingPunct="1">
        <a:lnSpc>
          <a:spcPct val="90000"/>
        </a:lnSpc>
        <a:spcBef>
          <a:spcPts val="300"/>
        </a:spcBef>
        <a:buClr>
          <a:schemeClr val="accent1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667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6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4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3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9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9" algn="l" defTabSz="68569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7" algn="l" defTabSz="68569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6" algn="l" defTabSz="68569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4" algn="l" defTabSz="68569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3" algn="l" defTabSz="68569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1" algn="l" defTabSz="68569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9" algn="l" defTabSz="68569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36.jpeg"/><Relationship Id="rId18" Type="http://schemas.openxmlformats.org/officeDocument/2006/relationships/image" Target="../media/image41.png"/><Relationship Id="rId3" Type="http://schemas.openxmlformats.org/officeDocument/2006/relationships/tags" Target="../tags/tag10.xml"/><Relationship Id="rId7" Type="http://schemas.openxmlformats.org/officeDocument/2006/relationships/slideLayout" Target="../slideLayouts/slideLayout5.xml"/><Relationship Id="rId12" Type="http://schemas.openxmlformats.org/officeDocument/2006/relationships/image" Target="../media/image35.png"/><Relationship Id="rId17" Type="http://schemas.openxmlformats.org/officeDocument/2006/relationships/image" Target="../media/image40.jpeg"/><Relationship Id="rId2" Type="http://schemas.openxmlformats.org/officeDocument/2006/relationships/tags" Target="../tags/tag9.xml"/><Relationship Id="rId16" Type="http://schemas.openxmlformats.org/officeDocument/2006/relationships/image" Target="../media/image39.jpeg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image" Target="../media/image34.png"/><Relationship Id="rId5" Type="http://schemas.openxmlformats.org/officeDocument/2006/relationships/tags" Target="../tags/tag12.xml"/><Relationship Id="rId15" Type="http://schemas.openxmlformats.org/officeDocument/2006/relationships/image" Target="../media/image38.jpeg"/><Relationship Id="rId10" Type="http://schemas.openxmlformats.org/officeDocument/2006/relationships/chart" Target="../charts/chart1.xml"/><Relationship Id="rId4" Type="http://schemas.openxmlformats.org/officeDocument/2006/relationships/tags" Target="../tags/tag11.xml"/><Relationship Id="rId9" Type="http://schemas.openxmlformats.org/officeDocument/2006/relationships/image" Target="../media/image33.emf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2.png"/><Relationship Id="rId12" Type="http://schemas.openxmlformats.org/officeDocument/2006/relationships/image" Target="../media/image47.jpeg"/><Relationship Id="rId2" Type="http://schemas.openxmlformats.org/officeDocument/2006/relationships/tags" Target="../tags/tag15.xml"/><Relationship Id="rId16" Type="http://schemas.openxmlformats.org/officeDocument/2006/relationships/image" Target="../media/image51.jpeg"/><Relationship Id="rId1" Type="http://schemas.openxmlformats.org/officeDocument/2006/relationships/tags" Target="../tags/tag14.xml"/><Relationship Id="rId6" Type="http://schemas.openxmlformats.org/officeDocument/2006/relationships/image" Target="../media/image12.emf"/><Relationship Id="rId11" Type="http://schemas.openxmlformats.org/officeDocument/2006/relationships/image" Target="../media/image46.png"/><Relationship Id="rId5" Type="http://schemas.openxmlformats.org/officeDocument/2006/relationships/oleObject" Target="../embeddings/oleObject7.bin"/><Relationship Id="rId15" Type="http://schemas.openxmlformats.org/officeDocument/2006/relationships/image" Target="../media/image50.png"/><Relationship Id="rId10" Type="http://schemas.openxmlformats.org/officeDocument/2006/relationships/image" Target="../media/image45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6.xml"/><Relationship Id="rId6" Type="http://schemas.openxmlformats.org/officeDocument/2006/relationships/image" Target="../media/image52.pn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8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7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57.emf"/><Relationship Id="rId5" Type="http://schemas.openxmlformats.org/officeDocument/2006/relationships/oleObject" Target="../embeddings/oleObject11.bin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15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svg"/><Relationship Id="rId3" Type="http://schemas.openxmlformats.org/officeDocument/2006/relationships/oleObject" Target="../embeddings/oleObject12.bin"/><Relationship Id="rId7" Type="http://schemas.openxmlformats.org/officeDocument/2006/relationships/image" Target="../media/image64.svg"/><Relationship Id="rId12" Type="http://schemas.openxmlformats.org/officeDocument/2006/relationships/image" Target="../media/image69.png"/><Relationship Id="rId17" Type="http://schemas.openxmlformats.org/officeDocument/2006/relationships/image" Target="../media/image74.sv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73.png"/><Relationship Id="rId1" Type="http://schemas.openxmlformats.org/officeDocument/2006/relationships/tags" Target="../tags/tag21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png"/><Relationship Id="rId15" Type="http://schemas.openxmlformats.org/officeDocument/2006/relationships/image" Target="../media/image72.svg"/><Relationship Id="rId10" Type="http://schemas.openxmlformats.org/officeDocument/2006/relationships/image" Target="../media/image67.png"/><Relationship Id="rId4" Type="http://schemas.openxmlformats.org/officeDocument/2006/relationships/image" Target="../media/image1.emf"/><Relationship Id="rId9" Type="http://schemas.openxmlformats.org/officeDocument/2006/relationships/image" Target="../media/image66.svg"/><Relationship Id="rId1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sv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75.jpeg"/><Relationship Id="rId12" Type="http://schemas.openxmlformats.org/officeDocument/2006/relationships/image" Target="../media/image80.png"/><Relationship Id="rId17" Type="http://schemas.openxmlformats.org/officeDocument/2006/relationships/image" Target="../media/image85.svg"/><Relationship Id="rId2" Type="http://schemas.openxmlformats.org/officeDocument/2006/relationships/tags" Target="../tags/tag23.xml"/><Relationship Id="rId16" Type="http://schemas.openxmlformats.org/officeDocument/2006/relationships/image" Target="../media/image84.png"/><Relationship Id="rId1" Type="http://schemas.openxmlformats.org/officeDocument/2006/relationships/tags" Target="../tags/tag22.xml"/><Relationship Id="rId6" Type="http://schemas.openxmlformats.org/officeDocument/2006/relationships/image" Target="../media/image12.emf"/><Relationship Id="rId11" Type="http://schemas.openxmlformats.org/officeDocument/2006/relationships/image" Target="../media/image79.svg"/><Relationship Id="rId5" Type="http://schemas.openxmlformats.org/officeDocument/2006/relationships/oleObject" Target="../embeddings/oleObject13.bin"/><Relationship Id="rId15" Type="http://schemas.openxmlformats.org/officeDocument/2006/relationships/image" Target="../media/image83.svg"/><Relationship Id="rId10" Type="http://schemas.openxmlformats.org/officeDocument/2006/relationships/image" Target="../media/image78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77.svg"/><Relationship Id="rId1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6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33.emf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89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91.jpe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7.xml"/><Relationship Id="rId6" Type="http://schemas.openxmlformats.org/officeDocument/2006/relationships/image" Target="../media/image1.emf"/><Relationship Id="rId11" Type="http://schemas.openxmlformats.org/officeDocument/2006/relationships/image" Target="../media/image95.jpeg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94.png"/><Relationship Id="rId4" Type="http://schemas.openxmlformats.org/officeDocument/2006/relationships/image" Target="../media/image90.png"/><Relationship Id="rId9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F6CE4443-6039-422E-B9C7-20A4CEA1B52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5AAE6225-406B-40F1-9A3E-C7ACC23875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0306" y="946516"/>
            <a:ext cx="7242654" cy="963775"/>
          </a:xfrm>
        </p:spPr>
        <p:txBody>
          <a:bodyPr/>
          <a:lstStyle/>
          <a:p>
            <a:r>
              <a:rPr lang="nb-NO" dirty="0" err="1"/>
              <a:t>Competing</a:t>
            </a:r>
            <a:r>
              <a:rPr lang="nb-NO" dirty="0"/>
              <a:t> in an EV </a:t>
            </a:r>
            <a:r>
              <a:rPr lang="nb-NO" dirty="0" err="1"/>
              <a:t>environment</a:t>
            </a:r>
            <a:endParaRPr lang="nb-NO" dirty="0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7DEB9BEA-DB94-4DF3-AE27-03E9749997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B6F3A70E-A6E6-4203-BC3C-7B6595D257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94251" y="2031403"/>
            <a:ext cx="5017614" cy="242374"/>
          </a:xfrm>
        </p:spPr>
        <p:txBody>
          <a:bodyPr vert="horz" wrap="square" lIns="34290" tIns="17145" rIns="34290" bIns="17145" rtlCol="0" anchor="t">
            <a:noAutofit/>
          </a:bodyPr>
          <a:lstStyle/>
          <a:p>
            <a:r>
              <a:rPr lang="nb-NO" dirty="0">
                <a:latin typeface="Arial"/>
                <a:cs typeface="Arial"/>
              </a:rPr>
              <a:t>Sverre Helno, CEO Møller Bil Norway &amp; </a:t>
            </a:r>
            <a:r>
              <a:rPr lang="nb-NO" dirty="0" err="1">
                <a:latin typeface="Arial"/>
                <a:cs typeface="Arial"/>
              </a:rPr>
              <a:t>Sweden</a:t>
            </a:r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32348D3-89D1-4133-9265-27C312702CB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l"/>
            <a:r>
              <a:rPr lang="nb-NO" dirty="0"/>
              <a:t>15th.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February</a:t>
            </a:r>
            <a:r>
              <a:rPr lang="nb-NO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783074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BE29D830-633E-434C-9A10-E27B72C3DD1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380845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622" imgH="623" progId="TCLayout.ActiveDocument.1">
                  <p:embed/>
                </p:oleObj>
              </mc:Choice>
              <mc:Fallback>
                <p:oleObj name="think-cell Slide" r:id="rId8" imgW="622" imgH="62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BE29D830-633E-434C-9A10-E27B72C3DD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7F9B2436-C5BB-4282-85C5-255EFA480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33" y="350585"/>
            <a:ext cx="5422534" cy="526298"/>
          </a:xfrm>
        </p:spPr>
        <p:txBody>
          <a:bodyPr vert="horz"/>
          <a:lstStyle/>
          <a:p>
            <a:r>
              <a:rPr lang="en-US" dirty="0"/>
              <a:t>Used cars already attacked by disruptors/new players with new business models</a:t>
            </a:r>
          </a:p>
        </p:txBody>
      </p:sp>
      <p:graphicFrame>
        <p:nvGraphicFramePr>
          <p:cNvPr id="80" name="Chart 79">
            <a:extLst>
              <a:ext uri="{FF2B5EF4-FFF2-40B4-BE49-F238E27FC236}">
                <a16:creationId xmlns:a16="http://schemas.microsoft.com/office/drawing/2014/main" id="{7E875860-85C1-47FB-BB9A-D9426E772872}"/>
              </a:ext>
            </a:extLst>
          </p:cNvPr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70337439"/>
              </p:ext>
            </p:extLst>
          </p:nvPr>
        </p:nvGraphicFramePr>
        <p:xfrm>
          <a:off x="681423" y="2403331"/>
          <a:ext cx="7954962" cy="1508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E91CE1F-E402-48EB-AA80-8A26A38B2DA8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925898" y="2511281"/>
            <a:ext cx="649288" cy="231775"/>
          </a:xfrm>
          <a:custGeom>
            <a:avLst/>
            <a:gdLst/>
            <a:ahLst/>
            <a:cxnLst/>
            <a:rect l="0" t="0" r="0" b="0"/>
            <a:pathLst>
              <a:path w="649288" h="231776">
                <a:moveTo>
                  <a:pt x="0" y="174625"/>
                </a:moveTo>
                <a:lnTo>
                  <a:pt x="649287" y="0"/>
                </a:lnTo>
                <a:lnTo>
                  <a:pt x="649287" y="57150"/>
                </a:lnTo>
                <a:lnTo>
                  <a:pt x="0" y="231775"/>
                </a:lnTo>
                <a:close/>
              </a:path>
            </a:pathLst>
          </a:cu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400" dirty="0" err="1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B478690-8B70-48A7-95FE-CB9531DA1383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925898" y="2511281"/>
            <a:ext cx="649288" cy="174625"/>
          </a:xfrm>
          <a:custGeom>
            <a:avLst/>
            <a:gdLst/>
            <a:ahLst/>
            <a:cxnLst/>
            <a:rect l="0" t="0" r="0" b="0"/>
            <a:pathLst>
              <a:path w="649288" h="174626">
                <a:moveTo>
                  <a:pt x="0" y="174625"/>
                </a:moveTo>
                <a:lnTo>
                  <a:pt x="649287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81F89A9-6E00-458A-99F5-EB7D682E20DB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925898" y="2568431"/>
            <a:ext cx="649288" cy="174625"/>
          </a:xfrm>
          <a:custGeom>
            <a:avLst/>
            <a:gdLst/>
            <a:ahLst/>
            <a:cxnLst/>
            <a:rect l="0" t="0" r="0" b="0"/>
            <a:pathLst>
              <a:path w="649288" h="174626">
                <a:moveTo>
                  <a:pt x="0" y="174625"/>
                </a:moveTo>
                <a:lnTo>
                  <a:pt x="649287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8" name="Text Placeholder 2">
            <a:extLst>
              <a:ext uri="{FF2B5EF4-FFF2-40B4-BE49-F238E27FC236}">
                <a16:creationId xmlns:a16="http://schemas.microsoft.com/office/drawing/2014/main" id="{3D2C9E45-669F-4D27-8C0B-FB51466518A7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gray">
          <a:xfrm>
            <a:off x="1075123" y="2323956"/>
            <a:ext cx="349250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17463" tIns="0" rIns="17463" bIns="0" numCol="1" spcCol="0" rtlCol="0" anchor="b" anchorCtr="0">
            <a:noAutofit/>
          </a:bodyPr>
          <a:lstStyle>
            <a:lvl1pPr marL="171420" indent="-171420" algn="l" defTabSz="68568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260" indent="-171420" algn="l" defTabSz="68568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100" indent="-171420" algn="l" defTabSz="68568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99941" indent="-171420" algn="l" defTabSz="68568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2780" indent="-171420" algn="l" defTabSz="68568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620" indent="-171420" algn="l" defTabSz="68568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460" indent="-171420" algn="l" defTabSz="68568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300" indent="-171420" algn="l" defTabSz="68568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140" indent="-171420" algn="l" defTabSz="68568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C32C32CE-EA38-4689-A083-7D9C806DDD3A}" type="datetime'''''''''''''2'''',''''0''''''''''''''''''''0''''0'''''''">
              <a:rPr lang="en-US" altLang="en-US" sz="1000" b="1" smtClean="0">
                <a:effectLst/>
                <a:latin typeface="+mn-lt"/>
                <a:cs typeface="+mn-cs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2,000</a:t>
            </a:fld>
            <a:endParaRPr lang="en-US" sz="1000" b="1">
              <a:latin typeface="+mn-lt"/>
              <a:cs typeface="+mn-cs"/>
            </a:endParaRPr>
          </a:p>
        </p:txBody>
      </p:sp>
      <p:pic>
        <p:nvPicPr>
          <p:cNvPr id="162818" name="Picture 2" descr="Manheim Express – FleetEurope Summit">
            <a:extLst>
              <a:ext uri="{FF2B5EF4-FFF2-40B4-BE49-F238E27FC236}">
                <a16:creationId xmlns:a16="http://schemas.microsoft.com/office/drawing/2014/main" id="{C8840243-08E5-4E0D-B31B-35440D0E9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264" y="1731115"/>
            <a:ext cx="752468" cy="75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871" name="Rectangle 162870">
            <a:extLst>
              <a:ext uri="{FF2B5EF4-FFF2-40B4-BE49-F238E27FC236}">
                <a16:creationId xmlns:a16="http://schemas.microsoft.com/office/drawing/2014/main" id="{753CEF4A-C2FC-4D36-9D44-8EB8468D3F6F}"/>
              </a:ext>
            </a:extLst>
          </p:cNvPr>
          <p:cNvSpPr/>
          <p:nvPr/>
        </p:nvSpPr>
        <p:spPr>
          <a:xfrm>
            <a:off x="79375" y="-645468"/>
            <a:ext cx="3273426" cy="205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solidFill>
                  <a:schemeClr val="tx1"/>
                </a:solidFill>
              </a:rPr>
              <a:t>#sold cars in 1000’ (2021)</a:t>
            </a:r>
          </a:p>
        </p:txBody>
      </p:sp>
      <p:pic>
        <p:nvPicPr>
          <p:cNvPr id="206" name="Picture 18" descr="NETTBIL, profil og ledige stillinger | FINN jobb">
            <a:extLst>
              <a:ext uri="{FF2B5EF4-FFF2-40B4-BE49-F238E27FC236}">
                <a16:creationId xmlns:a16="http://schemas.microsoft.com/office/drawing/2014/main" id="{718DAF80-5D49-4524-BEE4-D9E4C524A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601" y="2057711"/>
            <a:ext cx="906132" cy="14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" name="Picture 6" descr="How Autorola changed remarketing in the UK | Fleet Europe">
            <a:extLst>
              <a:ext uri="{FF2B5EF4-FFF2-40B4-BE49-F238E27FC236}">
                <a16:creationId xmlns:a16="http://schemas.microsoft.com/office/drawing/2014/main" id="{E4347EAF-DAB2-4826-AC6F-56FFACABC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366" y="1912310"/>
            <a:ext cx="843955" cy="38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Picture 8">
            <a:extLst>
              <a:ext uri="{FF2B5EF4-FFF2-40B4-BE49-F238E27FC236}">
                <a16:creationId xmlns:a16="http://schemas.microsoft.com/office/drawing/2014/main" id="{6D46F8C1-E760-4686-ABF2-C468DA1BF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579" y="2046042"/>
            <a:ext cx="928350" cy="14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" name="Picture 10" descr="Landingpage Auktion &amp; Markt AG EN - Autobid.de">
            <a:extLst>
              <a:ext uri="{FF2B5EF4-FFF2-40B4-BE49-F238E27FC236}">
                <a16:creationId xmlns:a16="http://schemas.microsoft.com/office/drawing/2014/main" id="{50DA665B-17C9-43F4-9DAD-D875DECBA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141" y="1871184"/>
            <a:ext cx="813369" cy="40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" name="Picture 14" descr="Innkjøper Bruktbil">
            <a:extLst>
              <a:ext uri="{FF2B5EF4-FFF2-40B4-BE49-F238E27FC236}">
                <a16:creationId xmlns:a16="http://schemas.microsoft.com/office/drawing/2014/main" id="{AE8C0B1F-7169-4E9C-9C34-913665E5B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63" y="1881167"/>
            <a:ext cx="766979" cy="38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" name="Picture 16" descr="About AUTO1.com">
            <a:extLst>
              <a:ext uri="{FF2B5EF4-FFF2-40B4-BE49-F238E27FC236}">
                <a16:creationId xmlns:a16="http://schemas.microsoft.com/office/drawing/2014/main" id="{D3E892E7-A949-4921-ABD5-B3C5CE703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919" y="1914739"/>
            <a:ext cx="1021185" cy="36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0" name="Rectangle 369">
            <a:extLst>
              <a:ext uri="{FF2B5EF4-FFF2-40B4-BE49-F238E27FC236}">
                <a16:creationId xmlns:a16="http://schemas.microsoft.com/office/drawing/2014/main" id="{66E568CA-0C42-4370-8DB3-19007FD400DF}"/>
              </a:ext>
            </a:extLst>
          </p:cNvPr>
          <p:cNvSpPr/>
          <p:nvPr/>
        </p:nvSpPr>
        <p:spPr>
          <a:xfrm>
            <a:off x="205604" y="4082232"/>
            <a:ext cx="576069" cy="293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Owner ship</a:t>
            </a:r>
          </a:p>
        </p:txBody>
      </p:sp>
      <p:sp>
        <p:nvSpPr>
          <p:cNvPr id="428" name="Rectangle 427">
            <a:extLst>
              <a:ext uri="{FF2B5EF4-FFF2-40B4-BE49-F238E27FC236}">
                <a16:creationId xmlns:a16="http://schemas.microsoft.com/office/drawing/2014/main" id="{3CC31EC7-360E-48F7-869B-863B7FAE2C6E}"/>
              </a:ext>
            </a:extLst>
          </p:cNvPr>
          <p:cNvSpPr/>
          <p:nvPr/>
        </p:nvSpPr>
        <p:spPr>
          <a:xfrm>
            <a:off x="782721" y="3970342"/>
            <a:ext cx="858621" cy="2936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430" name="Rectangle 429">
            <a:extLst>
              <a:ext uri="{FF2B5EF4-FFF2-40B4-BE49-F238E27FC236}">
                <a16:creationId xmlns:a16="http://schemas.microsoft.com/office/drawing/2014/main" id="{984E2D11-4AAB-4ED4-BE96-6CDBFA0244B9}"/>
              </a:ext>
            </a:extLst>
          </p:cNvPr>
          <p:cNvSpPr/>
          <p:nvPr/>
        </p:nvSpPr>
        <p:spPr>
          <a:xfrm>
            <a:off x="770999" y="4090699"/>
            <a:ext cx="858621" cy="2936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PE</a:t>
            </a:r>
          </a:p>
        </p:txBody>
      </p:sp>
      <p:sp>
        <p:nvSpPr>
          <p:cNvPr id="431" name="Rectangle 430">
            <a:extLst>
              <a:ext uri="{FF2B5EF4-FFF2-40B4-BE49-F238E27FC236}">
                <a16:creationId xmlns:a16="http://schemas.microsoft.com/office/drawing/2014/main" id="{56687F97-0A00-4213-A7C5-379D00042F73}"/>
              </a:ext>
            </a:extLst>
          </p:cNvPr>
          <p:cNvSpPr/>
          <p:nvPr/>
        </p:nvSpPr>
        <p:spPr>
          <a:xfrm>
            <a:off x="1755535" y="4014643"/>
            <a:ext cx="858621" cy="2936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432" name="Rectangle 431">
            <a:extLst>
              <a:ext uri="{FF2B5EF4-FFF2-40B4-BE49-F238E27FC236}">
                <a16:creationId xmlns:a16="http://schemas.microsoft.com/office/drawing/2014/main" id="{F0BB027E-B2DF-49CD-9A8C-735896B3512B}"/>
              </a:ext>
            </a:extLst>
          </p:cNvPr>
          <p:cNvSpPr/>
          <p:nvPr/>
        </p:nvSpPr>
        <p:spPr>
          <a:xfrm>
            <a:off x="1743813" y="4092286"/>
            <a:ext cx="858621" cy="2936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err="1">
                <a:solidFill>
                  <a:schemeClr val="tx1"/>
                </a:solidFill>
              </a:rPr>
              <a:t>Børsnotert</a:t>
            </a:r>
            <a:endParaRPr lang="en-US" sz="1000">
              <a:solidFill>
                <a:schemeClr val="tx1"/>
              </a:solidFill>
            </a:endParaRPr>
          </a:p>
        </p:txBody>
      </p:sp>
      <p:sp>
        <p:nvSpPr>
          <p:cNvPr id="433" name="Rectangle 432">
            <a:extLst>
              <a:ext uri="{FF2B5EF4-FFF2-40B4-BE49-F238E27FC236}">
                <a16:creationId xmlns:a16="http://schemas.microsoft.com/office/drawing/2014/main" id="{0F2DCD17-2AB8-441B-8792-7A92F9AB92A1}"/>
              </a:ext>
            </a:extLst>
          </p:cNvPr>
          <p:cNvSpPr/>
          <p:nvPr/>
        </p:nvSpPr>
        <p:spPr>
          <a:xfrm>
            <a:off x="2728349" y="4017818"/>
            <a:ext cx="858621" cy="292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434" name="Rectangle 433">
            <a:extLst>
              <a:ext uri="{FF2B5EF4-FFF2-40B4-BE49-F238E27FC236}">
                <a16:creationId xmlns:a16="http://schemas.microsoft.com/office/drawing/2014/main" id="{98E2756D-254F-4CA7-AFFF-282043B73611}"/>
              </a:ext>
            </a:extLst>
          </p:cNvPr>
          <p:cNvSpPr/>
          <p:nvPr/>
        </p:nvSpPr>
        <p:spPr>
          <a:xfrm>
            <a:off x="2716627" y="4093874"/>
            <a:ext cx="858621" cy="2936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Privat</a:t>
            </a:r>
          </a:p>
        </p:txBody>
      </p:sp>
      <p:sp>
        <p:nvSpPr>
          <p:cNvPr id="435" name="Rectangle 434">
            <a:extLst>
              <a:ext uri="{FF2B5EF4-FFF2-40B4-BE49-F238E27FC236}">
                <a16:creationId xmlns:a16="http://schemas.microsoft.com/office/drawing/2014/main" id="{B5379CAD-958A-4CA4-ADE3-1BDAF7BDE8F3}"/>
              </a:ext>
            </a:extLst>
          </p:cNvPr>
          <p:cNvSpPr/>
          <p:nvPr/>
        </p:nvSpPr>
        <p:spPr>
          <a:xfrm>
            <a:off x="3701163" y="4019406"/>
            <a:ext cx="858621" cy="292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436" name="Rectangle 435">
            <a:extLst>
              <a:ext uri="{FF2B5EF4-FFF2-40B4-BE49-F238E27FC236}">
                <a16:creationId xmlns:a16="http://schemas.microsoft.com/office/drawing/2014/main" id="{511D629A-B0CD-46A2-8239-2279EA1E3C9C}"/>
              </a:ext>
            </a:extLst>
          </p:cNvPr>
          <p:cNvSpPr/>
          <p:nvPr/>
        </p:nvSpPr>
        <p:spPr>
          <a:xfrm>
            <a:off x="3689441" y="4095461"/>
            <a:ext cx="858621" cy="2936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PE/</a:t>
            </a:r>
            <a:r>
              <a:rPr lang="en-US" sz="1000" err="1">
                <a:solidFill>
                  <a:schemeClr val="tx1"/>
                </a:solidFill>
              </a:rPr>
              <a:t>privat</a:t>
            </a:r>
            <a:endParaRPr lang="en-US" sz="1000">
              <a:solidFill>
                <a:schemeClr val="tx1"/>
              </a:solidFill>
            </a:endParaRPr>
          </a:p>
        </p:txBody>
      </p:sp>
      <p:sp>
        <p:nvSpPr>
          <p:cNvPr id="437" name="Rectangle 436">
            <a:extLst>
              <a:ext uri="{FF2B5EF4-FFF2-40B4-BE49-F238E27FC236}">
                <a16:creationId xmlns:a16="http://schemas.microsoft.com/office/drawing/2014/main" id="{7585037F-AB99-4790-94EF-3BB1D8BF439B}"/>
              </a:ext>
            </a:extLst>
          </p:cNvPr>
          <p:cNvSpPr/>
          <p:nvPr/>
        </p:nvSpPr>
        <p:spPr>
          <a:xfrm>
            <a:off x="4673977" y="4020993"/>
            <a:ext cx="858621" cy="292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438" name="Rectangle 437">
            <a:extLst>
              <a:ext uri="{FF2B5EF4-FFF2-40B4-BE49-F238E27FC236}">
                <a16:creationId xmlns:a16="http://schemas.microsoft.com/office/drawing/2014/main" id="{8A0AE104-05F8-4BC8-8A6E-6EE1A477C66A}"/>
              </a:ext>
            </a:extLst>
          </p:cNvPr>
          <p:cNvSpPr/>
          <p:nvPr/>
        </p:nvSpPr>
        <p:spPr>
          <a:xfrm>
            <a:off x="4662255" y="4097049"/>
            <a:ext cx="858621" cy="2936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Privat</a:t>
            </a:r>
          </a:p>
        </p:txBody>
      </p:sp>
      <p:sp>
        <p:nvSpPr>
          <p:cNvPr id="439" name="Rectangle 438">
            <a:extLst>
              <a:ext uri="{FF2B5EF4-FFF2-40B4-BE49-F238E27FC236}">
                <a16:creationId xmlns:a16="http://schemas.microsoft.com/office/drawing/2014/main" id="{27FB1921-177D-46F6-B0F3-9B3928F44211}"/>
              </a:ext>
            </a:extLst>
          </p:cNvPr>
          <p:cNvSpPr/>
          <p:nvPr/>
        </p:nvSpPr>
        <p:spPr>
          <a:xfrm>
            <a:off x="5646791" y="4022581"/>
            <a:ext cx="858621" cy="292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440" name="Rectangle 439">
            <a:extLst>
              <a:ext uri="{FF2B5EF4-FFF2-40B4-BE49-F238E27FC236}">
                <a16:creationId xmlns:a16="http://schemas.microsoft.com/office/drawing/2014/main" id="{F07B58DE-290E-4CD6-94D4-4786862B90A3}"/>
              </a:ext>
            </a:extLst>
          </p:cNvPr>
          <p:cNvSpPr/>
          <p:nvPr/>
        </p:nvSpPr>
        <p:spPr>
          <a:xfrm>
            <a:off x="5635069" y="4098636"/>
            <a:ext cx="858621" cy="2936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Cox Automotive</a:t>
            </a:r>
          </a:p>
        </p:txBody>
      </p:sp>
      <p:sp>
        <p:nvSpPr>
          <p:cNvPr id="441" name="Rectangle 440">
            <a:extLst>
              <a:ext uri="{FF2B5EF4-FFF2-40B4-BE49-F238E27FC236}">
                <a16:creationId xmlns:a16="http://schemas.microsoft.com/office/drawing/2014/main" id="{26448375-C82B-4931-B0B1-4BB35201A0D1}"/>
              </a:ext>
            </a:extLst>
          </p:cNvPr>
          <p:cNvSpPr/>
          <p:nvPr/>
        </p:nvSpPr>
        <p:spPr>
          <a:xfrm>
            <a:off x="6619605" y="4024168"/>
            <a:ext cx="858621" cy="2936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442" name="Rectangle 441">
            <a:extLst>
              <a:ext uri="{FF2B5EF4-FFF2-40B4-BE49-F238E27FC236}">
                <a16:creationId xmlns:a16="http://schemas.microsoft.com/office/drawing/2014/main" id="{B8999C32-D455-4A84-8FC9-A6D129A9C944}"/>
              </a:ext>
            </a:extLst>
          </p:cNvPr>
          <p:cNvSpPr/>
          <p:nvPr/>
        </p:nvSpPr>
        <p:spPr>
          <a:xfrm>
            <a:off x="6607883" y="4101811"/>
            <a:ext cx="858621" cy="292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Norwegian</a:t>
            </a:r>
          </a:p>
        </p:txBody>
      </p:sp>
      <p:sp>
        <p:nvSpPr>
          <p:cNvPr id="443" name="Rectangle 442">
            <a:extLst>
              <a:ext uri="{FF2B5EF4-FFF2-40B4-BE49-F238E27FC236}">
                <a16:creationId xmlns:a16="http://schemas.microsoft.com/office/drawing/2014/main" id="{AC284C7E-E7BE-4D38-9191-0FB9A59BE4E7}"/>
              </a:ext>
            </a:extLst>
          </p:cNvPr>
          <p:cNvSpPr/>
          <p:nvPr/>
        </p:nvSpPr>
        <p:spPr>
          <a:xfrm>
            <a:off x="7592419" y="4025756"/>
            <a:ext cx="858621" cy="2936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444" name="Rectangle 443">
            <a:extLst>
              <a:ext uri="{FF2B5EF4-FFF2-40B4-BE49-F238E27FC236}">
                <a16:creationId xmlns:a16="http://schemas.microsoft.com/office/drawing/2014/main" id="{6DD8D31C-5F65-4E16-9B7C-C4B345BE446E}"/>
              </a:ext>
            </a:extLst>
          </p:cNvPr>
          <p:cNvSpPr/>
          <p:nvPr/>
        </p:nvSpPr>
        <p:spPr>
          <a:xfrm>
            <a:off x="7580697" y="4103399"/>
            <a:ext cx="1219523" cy="292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Brand dealers</a:t>
            </a: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2C6B8B3D-B658-47FA-BB59-1A00C04C275A}"/>
              </a:ext>
            </a:extLst>
          </p:cNvPr>
          <p:cNvSpPr/>
          <p:nvPr/>
        </p:nvSpPr>
        <p:spPr>
          <a:xfrm>
            <a:off x="5026681" y="1293567"/>
            <a:ext cx="3793469" cy="205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b="1" dirty="0">
              <a:solidFill>
                <a:schemeClr val="tx1"/>
              </a:solidFill>
            </a:endParaRPr>
          </a:p>
        </p:txBody>
      </p:sp>
      <p:pic>
        <p:nvPicPr>
          <p:cNvPr id="77" name="Picture 4" descr="Autoringen">
            <a:extLst>
              <a:ext uri="{FF2B5EF4-FFF2-40B4-BE49-F238E27FC236}">
                <a16:creationId xmlns:a16="http://schemas.microsoft.com/office/drawing/2014/main" id="{EAD336F9-9019-4700-BDAC-386D0FAF9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307" y="2013302"/>
            <a:ext cx="692205" cy="20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786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0F7DDA68-8E9F-434C-8217-19069A02EFE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73" imgH="473" progId="TCLayout.ActiveDocument.1">
                  <p:embed/>
                </p:oleObj>
              </mc:Choice>
              <mc:Fallback>
                <p:oleObj name="think-cell Slide" r:id="rId5" imgW="473" imgH="473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0F7DDA68-8E9F-434C-8217-19069A02EF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A02520F-A0C9-44DC-9033-15A2E14C060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171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16D3BC-4625-47F8-B35A-15980E8A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99" y="359052"/>
            <a:ext cx="5354801" cy="526298"/>
          </a:xfrm>
        </p:spPr>
        <p:txBody>
          <a:bodyPr vert="horz"/>
          <a:lstStyle/>
          <a:p>
            <a:r>
              <a:rPr lang="nb-NO" dirty="0"/>
              <a:t>… «</a:t>
            </a:r>
            <a:r>
              <a:rPr lang="nb-NO" dirty="0" err="1"/>
              <a:t>nicheplayers</a:t>
            </a:r>
            <a:r>
              <a:rPr lang="nb-NO" dirty="0"/>
              <a:t>» and </a:t>
            </a:r>
            <a:r>
              <a:rPr lang="nb-NO" dirty="0" err="1"/>
              <a:t>also</a:t>
            </a:r>
            <a:r>
              <a:rPr lang="nb-NO" dirty="0"/>
              <a:t> </a:t>
            </a:r>
            <a:r>
              <a:rPr lang="nb-NO" dirty="0" err="1"/>
              <a:t>new</a:t>
            </a:r>
            <a:r>
              <a:rPr lang="nb-NO" dirty="0"/>
              <a:t> </a:t>
            </a:r>
            <a:r>
              <a:rPr lang="nb-NO" dirty="0" err="1"/>
              <a:t>entrants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growing</a:t>
            </a:r>
            <a:r>
              <a:rPr lang="nb-NO" dirty="0"/>
              <a:t> </a:t>
            </a:r>
            <a:r>
              <a:rPr lang="nb-NO" dirty="0" err="1"/>
              <a:t>into</a:t>
            </a:r>
            <a:r>
              <a:rPr lang="nb-NO" dirty="0"/>
              <a:t> </a:t>
            </a:r>
            <a:r>
              <a:rPr lang="nb-NO" dirty="0" err="1"/>
              <a:t>our</a:t>
            </a:r>
            <a:r>
              <a:rPr lang="nb-NO" dirty="0"/>
              <a:t> </a:t>
            </a:r>
            <a:r>
              <a:rPr lang="nb-NO" dirty="0" err="1"/>
              <a:t>traditional</a:t>
            </a:r>
            <a:r>
              <a:rPr lang="nb-NO" dirty="0"/>
              <a:t> </a:t>
            </a:r>
            <a:r>
              <a:rPr lang="nb-NO" dirty="0" err="1"/>
              <a:t>verticals</a:t>
            </a:r>
            <a:endParaRPr lang="nb-NO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968118-33EC-4B51-84F9-9E96B2A6D1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815"/>
          <a:stretch/>
        </p:blipFill>
        <p:spPr>
          <a:xfrm>
            <a:off x="1996012" y="1450855"/>
            <a:ext cx="2575220" cy="53427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64EADA-7CFA-4A8D-B3AB-DFB86EBBCC3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029"/>
          <a:stretch/>
        </p:blipFill>
        <p:spPr>
          <a:xfrm>
            <a:off x="1913652" y="2139169"/>
            <a:ext cx="2533657" cy="61943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6604F6-DE09-4B37-9610-B7A3F30409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3800" y="1388134"/>
            <a:ext cx="1920078" cy="134813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9986" name="Picture 2" descr="Bilverksted Oslo: De 10 beste bilverkstedene i 2021">
            <a:extLst>
              <a:ext uri="{FF2B5EF4-FFF2-40B4-BE49-F238E27FC236}">
                <a16:creationId xmlns:a16="http://schemas.microsoft.com/office/drawing/2014/main" id="{8E1B3FA9-B99C-48E7-ADBA-2F632943A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87" y="1727485"/>
            <a:ext cx="1495117" cy="37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78E488-826D-42BC-996C-8A8FFA9B10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43037" y="3257307"/>
            <a:ext cx="1890929" cy="1354444"/>
          </a:xfrm>
          <a:prstGeom prst="rect">
            <a:avLst/>
          </a:prstGeom>
          <a:ln>
            <a:noFill/>
          </a:ln>
        </p:spPr>
      </p:pic>
      <p:pic>
        <p:nvPicPr>
          <p:cNvPr id="169988" name="Picture 4" descr="logo Mekonomen - Grane næringsutvikling">
            <a:extLst>
              <a:ext uri="{FF2B5EF4-FFF2-40B4-BE49-F238E27FC236}">
                <a16:creationId xmlns:a16="http://schemas.microsoft.com/office/drawing/2014/main" id="{1A8F7589-0610-4BA2-AC8F-3E60C4F3D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03" y="3754162"/>
            <a:ext cx="1421919" cy="44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FCBB65C-7581-48E6-AEF4-A9D1BB5A87D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2679" b="7834"/>
          <a:stretch/>
        </p:blipFill>
        <p:spPr>
          <a:xfrm>
            <a:off x="4113894" y="3238191"/>
            <a:ext cx="2550142" cy="138229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758AD0B4-2C56-4A3D-95FF-485579C977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491" b="20145"/>
          <a:stretch/>
        </p:blipFill>
        <p:spPr bwMode="auto">
          <a:xfrm>
            <a:off x="7167216" y="1580679"/>
            <a:ext cx="1525934" cy="50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86BD91-EB96-4F6E-99A1-AEB7F22C38C4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13722" y="2193786"/>
            <a:ext cx="1412897" cy="48386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D936D30-4F70-48A7-B5E0-B97AF6CC0073}"/>
              </a:ext>
            </a:extLst>
          </p:cNvPr>
          <p:cNvSpPr/>
          <p:nvPr/>
        </p:nvSpPr>
        <p:spPr>
          <a:xfrm>
            <a:off x="7751953" y="2074465"/>
            <a:ext cx="336434" cy="238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600" b="1" i="1">
                <a:solidFill>
                  <a:schemeClr val="tx1"/>
                </a:solidFill>
              </a:rPr>
              <a:t>+</a:t>
            </a:r>
            <a:endParaRPr lang="nb-NO" sz="2600" i="1">
              <a:solidFill>
                <a:schemeClr val="tx1"/>
              </a:solidFill>
            </a:endParaRPr>
          </a:p>
        </p:txBody>
      </p:sp>
      <p:pic>
        <p:nvPicPr>
          <p:cNvPr id="10242" name="Picture 2" descr="Wirkaufendeinauto.de Oldenburg in Oldenburg (Nadorster Straße, 289) -  Autohäuser | wogibtswas.de">
            <a:extLst>
              <a:ext uri="{FF2B5EF4-FFF2-40B4-BE49-F238E27FC236}">
                <a16:creationId xmlns:a16="http://schemas.microsoft.com/office/drawing/2014/main" id="{40DF3A95-8C9F-4152-BCFF-56A801B8C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519" y="2906925"/>
            <a:ext cx="1291100" cy="12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099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46739A6-3B0A-4E9B-94AB-6B15CC303A5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46739A6-3B0A-4E9B-94AB-6B15CC303A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Text Placeholder 45">
            <a:extLst>
              <a:ext uri="{FF2B5EF4-FFF2-40B4-BE49-F238E27FC236}">
                <a16:creationId xmlns:a16="http://schemas.microsoft.com/office/drawing/2014/main" id="{1D0374B3-EAAA-4214-90A8-95AF8EA3C218}"/>
              </a:ext>
            </a:extLst>
          </p:cNvPr>
          <p:cNvSpPr txBox="1">
            <a:spLocks/>
          </p:cNvSpPr>
          <p:nvPr/>
        </p:nvSpPr>
        <p:spPr>
          <a:xfrm>
            <a:off x="335718" y="236698"/>
            <a:ext cx="8179630" cy="18697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R="0" indent="0" defTabSz="68568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None/>
              <a:tabLst>
                <a:tab pos="896938" algn="l"/>
              </a:tabLst>
              <a:defRPr sz="11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49" indent="0" defTabSz="685680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697" indent="0" defTabSz="685680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546" indent="0" defTabSz="685680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395" indent="0" defTabSz="685680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620" indent="-171420" defTabSz="68568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/>
            </a:lvl6pPr>
            <a:lvl7pPr marL="2228460" indent="-171420" defTabSz="68568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/>
            </a:lvl7pPr>
            <a:lvl8pPr marL="2571300" indent="-171420" defTabSz="68568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/>
            </a:lvl8pPr>
            <a:lvl9pPr marL="2914140" indent="-171420" defTabSz="68568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/>
            </a:lvl9pPr>
          </a:lstStyle>
          <a:p>
            <a:pPr marL="0" marR="0" lvl="0" indent="0" algn="l" defTabSz="6856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Wingdings" panose="05000000000000000000" pitchFamily="2" charset="2"/>
              <a:buNone/>
              <a:tabLst>
                <a:tab pos="896938" algn="l"/>
              </a:tabLst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DFB55F28-2DAC-4DFB-BF82-CEA5E3C1F9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3072" y="1579197"/>
            <a:ext cx="532034" cy="439412"/>
          </a:xfrm>
          <a:prstGeom prst="rect">
            <a:avLst/>
          </a:prstGeom>
        </p:spPr>
      </p:pic>
      <p:pic>
        <p:nvPicPr>
          <p:cNvPr id="84" name="Picture 2" descr="Tesla Logo Iron On Heat Transfer Vinyl HTV">
            <a:extLst>
              <a:ext uri="{FF2B5EF4-FFF2-40B4-BE49-F238E27FC236}">
                <a16:creationId xmlns:a16="http://schemas.microsoft.com/office/drawing/2014/main" id="{F6095789-E6A5-4E08-8AD8-2F9CB5A3B7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3" t="18281" r="26775" b="36776"/>
          <a:stretch/>
        </p:blipFill>
        <p:spPr bwMode="auto">
          <a:xfrm>
            <a:off x="1363943" y="3387577"/>
            <a:ext cx="450293" cy="42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CD83776-E702-4926-9E1D-2068D407C1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3943" y="2464645"/>
            <a:ext cx="435371" cy="435371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192A17E-1F27-D787-02A1-42992721492E}"/>
              </a:ext>
            </a:extLst>
          </p:cNvPr>
          <p:cNvSpPr/>
          <p:nvPr/>
        </p:nvSpPr>
        <p:spPr>
          <a:xfrm>
            <a:off x="2061851" y="1577934"/>
            <a:ext cx="5389420" cy="4849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 err="1">
                <a:solidFill>
                  <a:schemeClr val="bg1"/>
                </a:solidFill>
              </a:rPr>
              <a:t>Multichannel</a:t>
            </a:r>
            <a:r>
              <a:rPr lang="nb-NO" sz="1400" dirty="0">
                <a:solidFill>
                  <a:schemeClr val="bg1"/>
                </a:solidFill>
              </a:rPr>
              <a:t> offer and full </a:t>
            </a:r>
            <a:r>
              <a:rPr lang="nb-NO" sz="1400" dirty="0" err="1">
                <a:solidFill>
                  <a:schemeClr val="bg1"/>
                </a:solidFill>
              </a:rPr>
              <a:t>price</a:t>
            </a:r>
            <a:r>
              <a:rPr lang="nb-NO" sz="1400" dirty="0">
                <a:solidFill>
                  <a:schemeClr val="bg1"/>
                </a:solidFill>
              </a:rPr>
              <a:t> </a:t>
            </a:r>
            <a:r>
              <a:rPr lang="nb-NO" sz="1400" dirty="0" err="1">
                <a:solidFill>
                  <a:schemeClr val="bg1"/>
                </a:solidFill>
              </a:rPr>
              <a:t>transparency</a:t>
            </a:r>
            <a:endParaRPr lang="nb-NO" sz="1400" dirty="0">
              <a:solidFill>
                <a:schemeClr val="bg1"/>
              </a:solidFill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BF0B3EFB-4C97-5B8E-80E0-D7805DFD83B3}"/>
              </a:ext>
            </a:extLst>
          </p:cNvPr>
          <p:cNvSpPr/>
          <p:nvPr/>
        </p:nvSpPr>
        <p:spPr>
          <a:xfrm>
            <a:off x="2054926" y="2459430"/>
            <a:ext cx="5389420" cy="4849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 err="1">
                <a:solidFill>
                  <a:schemeClr val="bg1"/>
                </a:solidFill>
              </a:rPr>
              <a:t>Cut</a:t>
            </a:r>
            <a:r>
              <a:rPr lang="nb-NO" sz="1400" dirty="0">
                <a:solidFill>
                  <a:schemeClr val="bg1"/>
                </a:solidFill>
              </a:rPr>
              <a:t> </a:t>
            </a:r>
            <a:r>
              <a:rPr lang="nb-NO" sz="1400" dirty="0" err="1">
                <a:solidFill>
                  <a:schemeClr val="bg1"/>
                </a:solidFill>
              </a:rPr>
              <a:t>distribution</a:t>
            </a:r>
            <a:r>
              <a:rPr lang="nb-NO" sz="1400" dirty="0">
                <a:solidFill>
                  <a:schemeClr val="bg1"/>
                </a:solidFill>
              </a:rPr>
              <a:t> </a:t>
            </a:r>
            <a:r>
              <a:rPr lang="nb-NO" sz="1400" dirty="0" err="1">
                <a:solidFill>
                  <a:schemeClr val="bg1"/>
                </a:solidFill>
              </a:rPr>
              <a:t>cost</a:t>
            </a:r>
            <a:r>
              <a:rPr lang="nb-NO" sz="1400" dirty="0">
                <a:solidFill>
                  <a:schemeClr val="bg1"/>
                </a:solidFill>
              </a:rPr>
              <a:t> in </a:t>
            </a:r>
            <a:r>
              <a:rPr lang="nb-NO" sz="1400" dirty="0" err="1">
                <a:solidFill>
                  <a:schemeClr val="bg1"/>
                </a:solidFill>
              </a:rPr>
              <a:t>competition</a:t>
            </a:r>
            <a:r>
              <a:rPr lang="nb-NO" sz="1400" dirty="0">
                <a:solidFill>
                  <a:schemeClr val="bg1"/>
                </a:solidFill>
              </a:rPr>
              <a:t> </a:t>
            </a:r>
            <a:r>
              <a:rPr lang="nb-NO" sz="1400" dirty="0" err="1">
                <a:solidFill>
                  <a:schemeClr val="bg1"/>
                </a:solidFill>
              </a:rPr>
              <a:t>with</a:t>
            </a:r>
            <a:r>
              <a:rPr lang="nb-NO" sz="1400" dirty="0">
                <a:solidFill>
                  <a:schemeClr val="bg1"/>
                </a:solidFill>
              </a:rPr>
              <a:t> Tesla</a:t>
            </a:r>
            <a:endParaRPr lang="nb-NO" sz="800" dirty="0">
              <a:solidFill>
                <a:schemeClr val="bg1"/>
              </a:solidFill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18F9971C-F5FC-2538-D509-F67A2C1D7E88}"/>
              </a:ext>
            </a:extLst>
          </p:cNvPr>
          <p:cNvSpPr/>
          <p:nvPr/>
        </p:nvSpPr>
        <p:spPr>
          <a:xfrm>
            <a:off x="2061853" y="3325339"/>
            <a:ext cx="5389420" cy="4849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>
                <a:solidFill>
                  <a:schemeClr val="bg1"/>
                </a:solidFill>
              </a:rPr>
              <a:t>«</a:t>
            </a:r>
            <a:r>
              <a:rPr lang="nb-NO" sz="1400" dirty="0" err="1">
                <a:solidFill>
                  <a:schemeClr val="bg1"/>
                </a:solidFill>
              </a:rPr>
              <a:t>Ownership</a:t>
            </a:r>
            <a:r>
              <a:rPr lang="nb-NO" sz="1400" dirty="0">
                <a:solidFill>
                  <a:schemeClr val="bg1"/>
                </a:solidFill>
              </a:rPr>
              <a:t>» to </a:t>
            </a:r>
            <a:r>
              <a:rPr lang="nb-NO" sz="1400" dirty="0" err="1">
                <a:solidFill>
                  <a:schemeClr val="bg1"/>
                </a:solidFill>
              </a:rPr>
              <a:t>customer</a:t>
            </a:r>
            <a:r>
              <a:rPr lang="nb-NO" sz="1400" dirty="0">
                <a:solidFill>
                  <a:schemeClr val="bg1"/>
                </a:solidFill>
              </a:rPr>
              <a:t> </a:t>
            </a:r>
            <a:r>
              <a:rPr lang="nb-NO" sz="1400" dirty="0" err="1">
                <a:solidFill>
                  <a:schemeClr val="bg1"/>
                </a:solidFill>
              </a:rPr>
              <a:t>through</a:t>
            </a:r>
            <a:r>
              <a:rPr lang="nb-NO" sz="1400" dirty="0">
                <a:solidFill>
                  <a:schemeClr val="bg1"/>
                </a:solidFill>
              </a:rPr>
              <a:t> agent </a:t>
            </a:r>
            <a:r>
              <a:rPr lang="nb-NO" sz="1400" dirty="0" err="1">
                <a:solidFill>
                  <a:schemeClr val="bg1"/>
                </a:solidFill>
              </a:rPr>
              <a:t>models</a:t>
            </a:r>
            <a:endParaRPr lang="nb-NO" sz="3000" b="1" dirty="0">
              <a:solidFill>
                <a:schemeClr val="bg1"/>
              </a:solidFill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34B82A6B-1AEE-0B04-4AE6-702F18CC1FFA}"/>
              </a:ext>
            </a:extLst>
          </p:cNvPr>
          <p:cNvSpPr/>
          <p:nvPr/>
        </p:nvSpPr>
        <p:spPr>
          <a:xfrm>
            <a:off x="287867" y="948267"/>
            <a:ext cx="829733" cy="27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400" dirty="0" err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773DED-4C45-468F-898C-B5F2F9EB4FEC}"/>
              </a:ext>
            </a:extLst>
          </p:cNvPr>
          <p:cNvSpPr txBox="1"/>
          <p:nvPr/>
        </p:nvSpPr>
        <p:spPr>
          <a:xfrm>
            <a:off x="2806386" y="527357"/>
            <a:ext cx="3531227" cy="260758"/>
          </a:xfrm>
          <a:prstGeom prst="rect">
            <a:avLst/>
          </a:prstGeom>
          <a:noFill/>
        </p:spPr>
        <p:txBody>
          <a:bodyPr wrap="none" lIns="0" tIns="0" rIns="0" bIns="0" rtlCol="0">
            <a:normAutofit/>
          </a:bodyPr>
          <a:lstStyle/>
          <a:p>
            <a:pPr marR="0" algn="l" defTabSz="685697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FF"/>
              </a:buClr>
              <a:buSzTx/>
              <a:tabLst/>
            </a:pPr>
            <a:r>
              <a:rPr kumimoji="0" lang="nb-NO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Retailers</a:t>
            </a: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turning </a:t>
            </a:r>
            <a:r>
              <a:rPr kumimoji="0" lang="nb-NO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into</a:t>
            </a: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agents</a:t>
            </a:r>
          </a:p>
        </p:txBody>
      </p:sp>
    </p:spTree>
    <p:extLst>
      <p:ext uri="{BB962C8B-B14F-4D97-AF65-F5344CB8AC3E}">
        <p14:creationId xmlns:p14="http://schemas.microsoft.com/office/powerpoint/2010/main" val="286391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09D2B33-DC3A-4752-897D-F2E1EA9D274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09D2B33-DC3A-4752-897D-F2E1EA9D27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6" descr="7:57:148âVolkswagen makes racing history with record-breaking electric race  car | Ars Technica">
            <a:extLst>
              <a:ext uri="{FF2B5EF4-FFF2-40B4-BE49-F238E27FC236}">
                <a16:creationId xmlns:a16="http://schemas.microsoft.com/office/drawing/2014/main" id="{98E62A1A-FEA0-4508-A9D7-EC48716FE4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1" b="4999"/>
          <a:stretch/>
        </p:blipFill>
        <p:spPr bwMode="auto">
          <a:xfrm>
            <a:off x="0" y="0"/>
            <a:ext cx="9144000" cy="507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C8B68DF-D786-4499-B366-3664A4EBEA72}"/>
              </a:ext>
            </a:extLst>
          </p:cNvPr>
          <p:cNvSpPr/>
          <p:nvPr/>
        </p:nvSpPr>
        <p:spPr>
          <a:xfrm>
            <a:off x="0" y="0"/>
            <a:ext cx="9143999" cy="5067300"/>
          </a:xfrm>
          <a:prstGeom prst="rect">
            <a:avLst/>
          </a:prstGeom>
          <a:solidFill>
            <a:schemeClr val="accent6">
              <a:lumMod val="2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400" err="1"/>
          </a:p>
        </p:txBody>
      </p:sp>
      <p:pic>
        <p:nvPicPr>
          <p:cNvPr id="21" name="Picture 2" descr="Åsane Møller Bil Minde Hvit - Macronstore.no">
            <a:extLst>
              <a:ext uri="{FF2B5EF4-FFF2-40B4-BE49-F238E27FC236}">
                <a16:creationId xmlns:a16="http://schemas.microsoft.com/office/drawing/2014/main" id="{2BAFD7FB-6FB0-49BE-AD7D-AD6F324384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919692"/>
              </a:clrFrom>
              <a:clrTo>
                <a:srgbClr val="91969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33" b="16074"/>
          <a:stretch/>
        </p:blipFill>
        <p:spPr bwMode="auto">
          <a:xfrm>
            <a:off x="7511866" y="4461778"/>
            <a:ext cx="1632134" cy="34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6">
            <a:extLst>
              <a:ext uri="{FF2B5EF4-FFF2-40B4-BE49-F238E27FC236}">
                <a16:creationId xmlns:a16="http://schemas.microsoft.com/office/drawing/2014/main" id="{E75D145B-2A55-6069-F2AD-C85EFC49D72A}"/>
              </a:ext>
            </a:extLst>
          </p:cNvPr>
          <p:cNvGrpSpPr/>
          <p:nvPr/>
        </p:nvGrpSpPr>
        <p:grpSpPr>
          <a:xfrm>
            <a:off x="1198449" y="330198"/>
            <a:ext cx="2888381" cy="549362"/>
            <a:chOff x="981856" y="3570110"/>
            <a:chExt cx="2888381" cy="549362"/>
          </a:xfrm>
        </p:grpSpPr>
        <p:sp>
          <p:nvSpPr>
            <p:cNvPr id="43" name="TextBox 8">
              <a:extLst>
                <a:ext uri="{FF2B5EF4-FFF2-40B4-BE49-F238E27FC236}">
                  <a16:creationId xmlns:a16="http://schemas.microsoft.com/office/drawing/2014/main" id="{9ADCC307-7D55-AEB7-CE08-7D9C1B8AF257}"/>
                </a:ext>
              </a:extLst>
            </p:cNvPr>
            <p:cNvSpPr txBox="1"/>
            <p:nvPr/>
          </p:nvSpPr>
          <p:spPr>
            <a:xfrm>
              <a:off x="1697206" y="3659981"/>
              <a:ext cx="2173031" cy="264688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dirty="0">
                  <a:solidFill>
                    <a:schemeClr val="bg2"/>
                  </a:solidFill>
                  <a:latin typeface="Arial" panose="020B0604020202020204" pitchFamily="34" charset="0"/>
                  <a:ea typeface="Roboto" charset="0"/>
                  <a:cs typeface="Arial" panose="020B0604020202020204" pitchFamily="34" charset="0"/>
                </a:rPr>
                <a:t>Background, growth of EV</a:t>
              </a:r>
            </a:p>
          </p:txBody>
        </p:sp>
        <p:cxnSp>
          <p:nvCxnSpPr>
            <p:cNvPr id="44" name="Straight Connector 9">
              <a:extLst>
                <a:ext uri="{FF2B5EF4-FFF2-40B4-BE49-F238E27FC236}">
                  <a16:creationId xmlns:a16="http://schemas.microsoft.com/office/drawing/2014/main" id="{FC966549-2A95-C7E8-0290-D02619DA285E}"/>
                </a:ext>
              </a:extLst>
            </p:cNvPr>
            <p:cNvCxnSpPr/>
            <p:nvPr/>
          </p:nvCxnSpPr>
          <p:spPr>
            <a:xfrm>
              <a:off x="1692324" y="3997163"/>
              <a:ext cx="343990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10">
              <a:extLst>
                <a:ext uri="{FF2B5EF4-FFF2-40B4-BE49-F238E27FC236}">
                  <a16:creationId xmlns:a16="http://schemas.microsoft.com/office/drawing/2014/main" id="{96ADE78F-0161-FE20-DFB5-A657C16ADDED}"/>
                </a:ext>
              </a:extLst>
            </p:cNvPr>
            <p:cNvSpPr/>
            <p:nvPr/>
          </p:nvSpPr>
          <p:spPr>
            <a:xfrm>
              <a:off x="981856" y="3570110"/>
              <a:ext cx="549362" cy="54936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45720" rIns="0" bIns="0" rtlCol="0" anchor="ctr"/>
            <a:lstStyle/>
            <a:p>
              <a:pPr algn="ctr"/>
              <a:r>
                <a:rPr lang="en-US" sz="2000" b="1" spc="300" dirty="0">
                  <a:latin typeface="+mj-lt"/>
                  <a:ea typeface="linea-basic-10" charset="0"/>
                  <a:cs typeface="linea-basic-10" charset="0"/>
                </a:rPr>
                <a:t>01</a:t>
              </a:r>
            </a:p>
          </p:txBody>
        </p:sp>
      </p:grpSp>
      <p:grpSp>
        <p:nvGrpSpPr>
          <p:cNvPr id="46" name="Group 11">
            <a:extLst>
              <a:ext uri="{FF2B5EF4-FFF2-40B4-BE49-F238E27FC236}">
                <a16:creationId xmlns:a16="http://schemas.microsoft.com/office/drawing/2014/main" id="{76375AF8-51AC-CEA0-B9A0-BAD076CCF61E}"/>
              </a:ext>
            </a:extLst>
          </p:cNvPr>
          <p:cNvGrpSpPr/>
          <p:nvPr/>
        </p:nvGrpSpPr>
        <p:grpSpPr>
          <a:xfrm>
            <a:off x="1198449" y="1230423"/>
            <a:ext cx="4366349" cy="549362"/>
            <a:chOff x="981856" y="3348884"/>
            <a:chExt cx="4366349" cy="549362"/>
          </a:xfrm>
        </p:grpSpPr>
        <p:sp>
          <p:nvSpPr>
            <p:cNvPr id="48" name="TextBox 13">
              <a:extLst>
                <a:ext uri="{FF2B5EF4-FFF2-40B4-BE49-F238E27FC236}">
                  <a16:creationId xmlns:a16="http://schemas.microsoft.com/office/drawing/2014/main" id="{8A1DCAD7-225B-A06A-8C5D-3632ED0C4A20}"/>
                </a:ext>
              </a:extLst>
            </p:cNvPr>
            <p:cNvSpPr txBox="1"/>
            <p:nvPr/>
          </p:nvSpPr>
          <p:spPr>
            <a:xfrm>
              <a:off x="1697206" y="3446129"/>
              <a:ext cx="3650999" cy="437043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nb-NO" sz="140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Market trends, </a:t>
              </a:r>
              <a:r>
                <a:rPr lang="nb-NO" sz="1400" dirty="0" err="1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automotive</a:t>
              </a:r>
              <a:r>
                <a:rPr lang="nb-NO" sz="140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sz="1400" dirty="0" err="1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being</a:t>
              </a:r>
              <a:r>
                <a:rPr lang="nb-NO" sz="140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sz="1400" dirty="0" err="1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transformed</a:t>
              </a:r>
              <a:endParaRPr lang="nb-NO" sz="1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80000"/>
                </a:lnSpc>
              </a:pPr>
              <a:endParaRPr lang="en-US" sz="1400" b="1" dirty="0">
                <a:latin typeface="+mj-lt"/>
                <a:ea typeface="Roboto" charset="0"/>
                <a:cs typeface="Roboto" charset="0"/>
              </a:endParaRPr>
            </a:p>
          </p:txBody>
        </p:sp>
        <p:cxnSp>
          <p:nvCxnSpPr>
            <p:cNvPr id="49" name="Straight Connector 14">
              <a:extLst>
                <a:ext uri="{FF2B5EF4-FFF2-40B4-BE49-F238E27FC236}">
                  <a16:creationId xmlns:a16="http://schemas.microsoft.com/office/drawing/2014/main" id="{B2FD8692-9260-FD00-EEC1-33E4ACCA49A8}"/>
                </a:ext>
              </a:extLst>
            </p:cNvPr>
            <p:cNvCxnSpPr/>
            <p:nvPr/>
          </p:nvCxnSpPr>
          <p:spPr>
            <a:xfrm>
              <a:off x="1692324" y="3783311"/>
              <a:ext cx="343990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15">
              <a:extLst>
                <a:ext uri="{FF2B5EF4-FFF2-40B4-BE49-F238E27FC236}">
                  <a16:creationId xmlns:a16="http://schemas.microsoft.com/office/drawing/2014/main" id="{3FD087EC-5545-330C-C8E7-906FAF1EC24D}"/>
                </a:ext>
              </a:extLst>
            </p:cNvPr>
            <p:cNvSpPr/>
            <p:nvPr/>
          </p:nvSpPr>
          <p:spPr>
            <a:xfrm>
              <a:off x="981856" y="3348884"/>
              <a:ext cx="549362" cy="54936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45720" rIns="0" bIns="0" rtlCol="0" anchor="ctr"/>
            <a:lstStyle/>
            <a:p>
              <a:pPr algn="ctr"/>
              <a:r>
                <a:rPr lang="en-US" sz="2000" b="1" spc="300" dirty="0">
                  <a:latin typeface="+mj-lt"/>
                  <a:ea typeface="linea-basic-10" charset="0"/>
                  <a:cs typeface="linea-basic-10" charset="0"/>
                </a:rPr>
                <a:t>02</a:t>
              </a:r>
            </a:p>
          </p:txBody>
        </p:sp>
      </p:grpSp>
      <p:grpSp>
        <p:nvGrpSpPr>
          <p:cNvPr id="51" name="Group 16">
            <a:extLst>
              <a:ext uri="{FF2B5EF4-FFF2-40B4-BE49-F238E27FC236}">
                <a16:creationId xmlns:a16="http://schemas.microsoft.com/office/drawing/2014/main" id="{FD8DA53F-4332-12FF-EDA2-BF0341483D81}"/>
              </a:ext>
            </a:extLst>
          </p:cNvPr>
          <p:cNvGrpSpPr/>
          <p:nvPr/>
        </p:nvGrpSpPr>
        <p:grpSpPr>
          <a:xfrm>
            <a:off x="1205823" y="2241262"/>
            <a:ext cx="3335876" cy="549362"/>
            <a:chOff x="989230" y="3238272"/>
            <a:chExt cx="3335876" cy="549362"/>
          </a:xfrm>
        </p:grpSpPr>
        <p:sp>
          <p:nvSpPr>
            <p:cNvPr id="53" name="TextBox 18">
              <a:extLst>
                <a:ext uri="{FF2B5EF4-FFF2-40B4-BE49-F238E27FC236}">
                  <a16:creationId xmlns:a16="http://schemas.microsoft.com/office/drawing/2014/main" id="{A87AED0E-2C05-A355-1C7A-675329BFC69A}"/>
                </a:ext>
              </a:extLst>
            </p:cNvPr>
            <p:cNvSpPr txBox="1"/>
            <p:nvPr/>
          </p:nvSpPr>
          <p:spPr>
            <a:xfrm>
              <a:off x="1704580" y="3320769"/>
              <a:ext cx="2620526" cy="437043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nb-NO" sz="1400" b="1" dirty="0" err="1">
                  <a:solidFill>
                    <a:schemeClr val="bg2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Implications</a:t>
              </a:r>
              <a:r>
                <a:rPr lang="nb-NO" sz="1400" b="1" dirty="0">
                  <a:solidFill>
                    <a:schemeClr val="bg2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 for Møller Bil</a:t>
              </a:r>
            </a:p>
            <a:p>
              <a:pPr>
                <a:lnSpc>
                  <a:spcPct val="80000"/>
                </a:lnSpc>
              </a:pPr>
              <a:endParaRPr lang="en-US" sz="1400" b="1" dirty="0">
                <a:latin typeface="+mj-lt"/>
                <a:ea typeface="Roboto" charset="0"/>
                <a:cs typeface="Roboto" charset="0"/>
              </a:endParaRPr>
            </a:p>
          </p:txBody>
        </p:sp>
        <p:cxnSp>
          <p:nvCxnSpPr>
            <p:cNvPr id="54" name="Straight Connector 19">
              <a:extLst>
                <a:ext uri="{FF2B5EF4-FFF2-40B4-BE49-F238E27FC236}">
                  <a16:creationId xmlns:a16="http://schemas.microsoft.com/office/drawing/2014/main" id="{AE634BF7-1F66-84DE-D1EB-F3808DC2BF7E}"/>
                </a:ext>
              </a:extLst>
            </p:cNvPr>
            <p:cNvCxnSpPr/>
            <p:nvPr/>
          </p:nvCxnSpPr>
          <p:spPr>
            <a:xfrm>
              <a:off x="1699698" y="3657951"/>
              <a:ext cx="343990" cy="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20">
              <a:extLst>
                <a:ext uri="{FF2B5EF4-FFF2-40B4-BE49-F238E27FC236}">
                  <a16:creationId xmlns:a16="http://schemas.microsoft.com/office/drawing/2014/main" id="{EBCB2B7E-A2A5-B9CE-C023-21D0BAFE29FF}"/>
                </a:ext>
              </a:extLst>
            </p:cNvPr>
            <p:cNvSpPr/>
            <p:nvPr/>
          </p:nvSpPr>
          <p:spPr>
            <a:xfrm>
              <a:off x="989230" y="3238272"/>
              <a:ext cx="549362" cy="5493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45720" rIns="0" bIns="0" rtlCol="0" anchor="ctr"/>
            <a:lstStyle/>
            <a:p>
              <a:pPr algn="ctr"/>
              <a:r>
                <a:rPr lang="en-US" sz="2000" b="1" spc="300" dirty="0">
                  <a:latin typeface="Arial Black" panose="020B0604020202020204" pitchFamily="34" charset="0"/>
                  <a:ea typeface="linea-basic-10" charset="0"/>
                  <a:cs typeface="Arial Black" panose="020B0604020202020204" pitchFamily="34" charset="0"/>
                </a:rPr>
                <a:t>03</a:t>
              </a:r>
            </a:p>
          </p:txBody>
        </p:sp>
      </p:grpSp>
      <p:grpSp>
        <p:nvGrpSpPr>
          <p:cNvPr id="56" name="Group 21">
            <a:extLst>
              <a:ext uri="{FF2B5EF4-FFF2-40B4-BE49-F238E27FC236}">
                <a16:creationId xmlns:a16="http://schemas.microsoft.com/office/drawing/2014/main" id="{FEF2FC2D-6A70-CB26-8FDF-B620540FA64E}"/>
              </a:ext>
            </a:extLst>
          </p:cNvPr>
          <p:cNvGrpSpPr/>
          <p:nvPr/>
        </p:nvGrpSpPr>
        <p:grpSpPr>
          <a:xfrm>
            <a:off x="1205823" y="3215228"/>
            <a:ext cx="2332779" cy="549362"/>
            <a:chOff x="989230" y="3090787"/>
            <a:chExt cx="2332779" cy="549362"/>
          </a:xfrm>
        </p:grpSpPr>
        <p:sp>
          <p:nvSpPr>
            <p:cNvPr id="58" name="TextBox 23">
              <a:extLst>
                <a:ext uri="{FF2B5EF4-FFF2-40B4-BE49-F238E27FC236}">
                  <a16:creationId xmlns:a16="http://schemas.microsoft.com/office/drawing/2014/main" id="{A2629B04-F055-3CE6-3C95-AC3FF33DE5CD}"/>
                </a:ext>
              </a:extLst>
            </p:cNvPr>
            <p:cNvSpPr txBox="1"/>
            <p:nvPr/>
          </p:nvSpPr>
          <p:spPr>
            <a:xfrm>
              <a:off x="1697205" y="3173284"/>
              <a:ext cx="1624804" cy="307777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 lvl="0">
                <a:defRPr/>
              </a:pPr>
              <a:r>
                <a:rPr lang="nb-NO" sz="1400" dirty="0">
                  <a:solidFill>
                    <a:schemeClr val="bg2"/>
                  </a:solidFill>
                </a:rPr>
                <a:t>«Must </a:t>
              </a:r>
              <a:r>
                <a:rPr lang="nb-NO" sz="1400" dirty="0" err="1">
                  <a:solidFill>
                    <a:schemeClr val="bg2"/>
                  </a:solidFill>
                </a:rPr>
                <a:t>win</a:t>
              </a:r>
              <a:r>
                <a:rPr lang="nb-NO" sz="1400" dirty="0">
                  <a:solidFill>
                    <a:schemeClr val="bg2"/>
                  </a:solidFill>
                </a:rPr>
                <a:t> </a:t>
              </a:r>
              <a:r>
                <a:rPr lang="nb-NO" sz="1400" dirty="0" err="1">
                  <a:solidFill>
                    <a:schemeClr val="bg2"/>
                  </a:solidFill>
                </a:rPr>
                <a:t>battles</a:t>
              </a:r>
              <a:r>
                <a:rPr lang="nb-NO" sz="1400" dirty="0">
                  <a:solidFill>
                    <a:schemeClr val="bg2"/>
                  </a:solidFill>
                </a:rPr>
                <a:t>» </a:t>
              </a:r>
            </a:p>
          </p:txBody>
        </p:sp>
        <p:cxnSp>
          <p:nvCxnSpPr>
            <p:cNvPr id="59" name="Straight Connector 24">
              <a:extLst>
                <a:ext uri="{FF2B5EF4-FFF2-40B4-BE49-F238E27FC236}">
                  <a16:creationId xmlns:a16="http://schemas.microsoft.com/office/drawing/2014/main" id="{DD0463C6-0B3C-3DBB-53CB-FA85E6BCC1C9}"/>
                </a:ext>
              </a:extLst>
            </p:cNvPr>
            <p:cNvCxnSpPr/>
            <p:nvPr/>
          </p:nvCxnSpPr>
          <p:spPr>
            <a:xfrm>
              <a:off x="1692323" y="3510466"/>
              <a:ext cx="343990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25">
              <a:extLst>
                <a:ext uri="{FF2B5EF4-FFF2-40B4-BE49-F238E27FC236}">
                  <a16:creationId xmlns:a16="http://schemas.microsoft.com/office/drawing/2014/main" id="{4B9EBA67-7F16-AAF5-C239-BAE1D4B2A414}"/>
                </a:ext>
              </a:extLst>
            </p:cNvPr>
            <p:cNvSpPr/>
            <p:nvPr/>
          </p:nvSpPr>
          <p:spPr>
            <a:xfrm>
              <a:off x="989230" y="3090787"/>
              <a:ext cx="549362" cy="54936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45720" rIns="0" bIns="0" rtlCol="0" anchor="ctr"/>
            <a:lstStyle/>
            <a:p>
              <a:pPr algn="ctr"/>
              <a:r>
                <a:rPr lang="en-US" sz="2000" b="1" spc="300" dirty="0">
                  <a:latin typeface="+mj-lt"/>
                  <a:ea typeface="linea-basic-10" charset="0"/>
                  <a:cs typeface="linea-basic-10" charset="0"/>
                </a:rPr>
                <a:t>04</a:t>
              </a:r>
            </a:p>
          </p:txBody>
        </p:sp>
      </p:grpSp>
      <p:grpSp>
        <p:nvGrpSpPr>
          <p:cNvPr id="61" name="Group 26">
            <a:extLst>
              <a:ext uri="{FF2B5EF4-FFF2-40B4-BE49-F238E27FC236}">
                <a16:creationId xmlns:a16="http://schemas.microsoft.com/office/drawing/2014/main" id="{EDD1D44A-E800-2407-23DE-5A77E2360027}"/>
              </a:ext>
            </a:extLst>
          </p:cNvPr>
          <p:cNvGrpSpPr/>
          <p:nvPr/>
        </p:nvGrpSpPr>
        <p:grpSpPr>
          <a:xfrm>
            <a:off x="1213197" y="4174445"/>
            <a:ext cx="2469356" cy="549362"/>
            <a:chOff x="981856" y="3570110"/>
            <a:chExt cx="2469356" cy="549362"/>
          </a:xfrm>
        </p:grpSpPr>
        <p:sp>
          <p:nvSpPr>
            <p:cNvPr id="63" name="TextBox 28">
              <a:extLst>
                <a:ext uri="{FF2B5EF4-FFF2-40B4-BE49-F238E27FC236}">
                  <a16:creationId xmlns:a16="http://schemas.microsoft.com/office/drawing/2014/main" id="{8D1F898B-141C-DD45-CA65-AC8621665EDD}"/>
                </a:ext>
              </a:extLst>
            </p:cNvPr>
            <p:cNvSpPr txBox="1"/>
            <p:nvPr/>
          </p:nvSpPr>
          <p:spPr>
            <a:xfrm>
              <a:off x="1704580" y="3647857"/>
              <a:ext cx="1746632" cy="307777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 lvl="0">
                <a:defRPr/>
              </a:pPr>
              <a:r>
                <a:rPr lang="nb-NO" sz="1400" dirty="0" err="1">
                  <a:solidFill>
                    <a:schemeClr val="bg2"/>
                  </a:solidFill>
                </a:rPr>
                <a:t>Why</a:t>
              </a:r>
              <a:r>
                <a:rPr lang="nb-NO" sz="1400" dirty="0">
                  <a:solidFill>
                    <a:schemeClr val="bg2"/>
                  </a:solidFill>
                </a:rPr>
                <a:t> </a:t>
              </a:r>
              <a:r>
                <a:rPr lang="nb-NO" sz="1400" dirty="0" err="1">
                  <a:solidFill>
                    <a:schemeClr val="bg2"/>
                  </a:solidFill>
                </a:rPr>
                <a:t>we</a:t>
              </a:r>
              <a:r>
                <a:rPr lang="nb-NO" sz="1400" dirty="0">
                  <a:solidFill>
                    <a:schemeClr val="bg2"/>
                  </a:solidFill>
                </a:rPr>
                <a:t> </a:t>
              </a:r>
              <a:r>
                <a:rPr lang="nb-NO" sz="1400" dirty="0" err="1">
                  <a:solidFill>
                    <a:schemeClr val="bg2"/>
                  </a:solidFill>
                </a:rPr>
                <a:t>will</a:t>
              </a:r>
              <a:r>
                <a:rPr lang="nb-NO" sz="1400" dirty="0">
                  <a:solidFill>
                    <a:schemeClr val="bg2"/>
                  </a:solidFill>
                </a:rPr>
                <a:t> </a:t>
              </a:r>
              <a:r>
                <a:rPr lang="nb-NO" sz="1400" dirty="0" err="1">
                  <a:solidFill>
                    <a:schemeClr val="bg2"/>
                  </a:solidFill>
                </a:rPr>
                <a:t>succeed</a:t>
              </a:r>
              <a:endParaRPr lang="nb-NO" sz="1400" dirty="0">
                <a:solidFill>
                  <a:schemeClr val="bg2"/>
                </a:solidFill>
              </a:endParaRPr>
            </a:p>
          </p:txBody>
        </p:sp>
        <p:cxnSp>
          <p:nvCxnSpPr>
            <p:cNvPr id="64" name="Straight Connector 29">
              <a:extLst>
                <a:ext uri="{FF2B5EF4-FFF2-40B4-BE49-F238E27FC236}">
                  <a16:creationId xmlns:a16="http://schemas.microsoft.com/office/drawing/2014/main" id="{7CB5CAD8-F50B-FC8F-F8F6-3D670EAFB24F}"/>
                </a:ext>
              </a:extLst>
            </p:cNvPr>
            <p:cNvCxnSpPr/>
            <p:nvPr/>
          </p:nvCxnSpPr>
          <p:spPr>
            <a:xfrm>
              <a:off x="1699698" y="3985039"/>
              <a:ext cx="343990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30">
              <a:extLst>
                <a:ext uri="{FF2B5EF4-FFF2-40B4-BE49-F238E27FC236}">
                  <a16:creationId xmlns:a16="http://schemas.microsoft.com/office/drawing/2014/main" id="{66FAE96B-5283-46F6-C813-F2957A5535CA}"/>
                </a:ext>
              </a:extLst>
            </p:cNvPr>
            <p:cNvSpPr/>
            <p:nvPr/>
          </p:nvSpPr>
          <p:spPr>
            <a:xfrm>
              <a:off x="981856" y="3570110"/>
              <a:ext cx="549362" cy="54936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45720" rIns="0" bIns="0" rtlCol="0" anchor="ctr"/>
            <a:lstStyle/>
            <a:p>
              <a:pPr algn="ctr"/>
              <a:r>
                <a:rPr lang="en-US" sz="2000" b="1" spc="300" dirty="0">
                  <a:latin typeface="+mj-lt"/>
                  <a:ea typeface="linea-basic-10" charset="0"/>
                  <a:cs typeface="linea-basic-10" charset="0"/>
                </a:rPr>
                <a:t>05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3861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7381069C-E55F-3D5D-306A-6A00EC6767A3}"/>
              </a:ext>
            </a:extLst>
          </p:cNvPr>
          <p:cNvSpPr txBox="1">
            <a:spLocks/>
          </p:cNvSpPr>
          <p:nvPr/>
        </p:nvSpPr>
        <p:spPr>
          <a:xfrm>
            <a:off x="4183312" y="697200"/>
            <a:ext cx="3216555" cy="428866"/>
          </a:xfrm>
          <a:prstGeom prst="rect">
            <a:avLst/>
          </a:prstGeom>
        </p:spPr>
        <p:txBody>
          <a:bodyPr/>
          <a:lstStyle>
            <a:lvl1pPr algn="l" defTabSz="6856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9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b-NO" sz="2400" dirty="0" err="1"/>
              <a:t>Aftersales</a:t>
            </a:r>
            <a:r>
              <a:rPr lang="nb-NO" sz="2400" dirty="0"/>
              <a:t> - trends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08DDDFA5-B638-DDF9-DE91-1B1BCA273F87}"/>
              </a:ext>
            </a:extLst>
          </p:cNvPr>
          <p:cNvSpPr txBox="1"/>
          <p:nvPr/>
        </p:nvSpPr>
        <p:spPr>
          <a:xfrm>
            <a:off x="4062332" y="1378749"/>
            <a:ext cx="4682850" cy="32316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342900" lvl="1" indent="-171450">
              <a:buFont typeface="Arial" panose="020B0604020202020204" pitchFamily="34" charset="0"/>
              <a:buChar char="•"/>
            </a:pPr>
            <a:r>
              <a:rPr lang="nb-NO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Lower</a:t>
            </a:r>
            <a:r>
              <a:rPr lang="nb-NO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b-NO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need</a:t>
            </a:r>
            <a:r>
              <a:rPr lang="nb-NO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for </a:t>
            </a:r>
            <a:r>
              <a:rPr lang="nb-NO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annual</a:t>
            </a:r>
            <a:r>
              <a:rPr lang="nb-NO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service – </a:t>
            </a:r>
            <a:r>
              <a:rPr lang="nb-NO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drop</a:t>
            </a:r>
            <a:r>
              <a:rPr lang="nb-NO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b-NO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of</a:t>
            </a:r>
            <a:r>
              <a:rPr lang="nb-NO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20-40%</a:t>
            </a:r>
          </a:p>
          <a:p>
            <a:pPr marL="342900" lvl="1" indent="-171450">
              <a:buFont typeface="Arial" panose="020B0604020202020204" pitchFamily="34" charset="0"/>
              <a:buChar char="•"/>
            </a:pPr>
            <a:endParaRPr lang="nb-NO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lvl="1" indent="-171450">
              <a:buFont typeface="Arial" panose="020B0604020202020204" pitchFamily="34" charset="0"/>
              <a:buChar char="•"/>
            </a:pPr>
            <a:r>
              <a:rPr lang="nb-NO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Lower</a:t>
            </a:r>
            <a:r>
              <a:rPr lang="nb-NO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b-NO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need</a:t>
            </a:r>
            <a:r>
              <a:rPr lang="nb-NO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for spare parts/</a:t>
            </a:r>
            <a:r>
              <a:rPr lang="nb-NO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no</a:t>
            </a:r>
            <a:r>
              <a:rPr lang="nb-NO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motor </a:t>
            </a:r>
            <a:r>
              <a:rPr lang="nb-NO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oil</a:t>
            </a:r>
            <a:endParaRPr lang="nb-NO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endParaRPr lang="nb-NO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lvl="1" indent="-171450">
              <a:buFont typeface="Arial" panose="020B0604020202020204" pitchFamily="34" charset="0"/>
              <a:buChar char="•"/>
            </a:pPr>
            <a:r>
              <a:rPr lang="nb-NO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Tyres</a:t>
            </a:r>
            <a:r>
              <a:rPr lang="nb-NO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b-NO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are</a:t>
            </a:r>
            <a:r>
              <a:rPr lang="nb-NO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b-NO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growing</a:t>
            </a:r>
            <a:r>
              <a:rPr lang="nb-NO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as business</a:t>
            </a:r>
          </a:p>
          <a:p>
            <a:pPr marL="342900" lvl="1" indent="-171450">
              <a:buFont typeface="Arial" panose="020B0604020202020204" pitchFamily="34" charset="0"/>
              <a:buChar char="•"/>
            </a:pPr>
            <a:endParaRPr lang="nb-NO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lvl="1" indent="-171450">
              <a:buFont typeface="Arial" panose="020B0604020202020204" pitchFamily="34" charset="0"/>
              <a:buChar char="•"/>
            </a:pPr>
            <a:r>
              <a:rPr lang="nb-NO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Damage&amp;repair</a:t>
            </a:r>
            <a:r>
              <a:rPr lang="nb-NO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is </a:t>
            </a:r>
            <a:r>
              <a:rPr lang="nb-NO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growing</a:t>
            </a:r>
            <a:endParaRPr lang="nb-NO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lvl="1" indent="-171450">
              <a:buFont typeface="Arial" panose="020B0604020202020204" pitchFamily="34" charset="0"/>
              <a:buChar char="•"/>
            </a:pPr>
            <a:endParaRPr lang="nb-NO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lvl="1" indent="-171450">
              <a:buFont typeface="Arial" panose="020B0604020202020204" pitchFamily="34" charset="0"/>
              <a:buChar char="•"/>
            </a:pPr>
            <a:r>
              <a:rPr lang="nb-NO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Lack</a:t>
            </a:r>
            <a:r>
              <a:rPr lang="nb-NO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b-NO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of</a:t>
            </a:r>
            <a:r>
              <a:rPr lang="nb-NO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b-NO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highvoltage</a:t>
            </a:r>
            <a:r>
              <a:rPr lang="nb-NO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b-NO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technicians</a:t>
            </a:r>
            <a:r>
              <a:rPr lang="nb-NO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nb-NO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highvoltage</a:t>
            </a:r>
            <a:r>
              <a:rPr lang="nb-NO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b-NO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experts</a:t>
            </a:r>
            <a:endParaRPr lang="nb-NO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lvl="1" indent="-171450">
              <a:buFont typeface="Arial" panose="020B0604020202020204" pitchFamily="34" charset="0"/>
              <a:buChar char="•"/>
            </a:pPr>
            <a:endParaRPr lang="nb-NO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lvl="1" indent="-171450">
              <a:buFont typeface="Arial" panose="020B0604020202020204" pitchFamily="34" charset="0"/>
              <a:buChar char="•"/>
            </a:pPr>
            <a:r>
              <a:rPr lang="nb-NO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Optimal </a:t>
            </a:r>
            <a:r>
              <a:rPr lang="nb-NO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workspace</a:t>
            </a:r>
            <a:r>
              <a:rPr lang="nb-NO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 workshops </a:t>
            </a:r>
            <a:r>
              <a:rPr lang="nb-NO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are</a:t>
            </a:r>
            <a:r>
              <a:rPr lang="nb-NO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b-NO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changing</a:t>
            </a:r>
            <a:r>
              <a:rPr lang="nb-NO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342900" lvl="1" indent="-171450">
              <a:buFont typeface="Arial" panose="020B0604020202020204" pitchFamily="34" charset="0"/>
              <a:buChar char="•"/>
            </a:pPr>
            <a:endParaRPr lang="nb-NO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lvl="1" indent="-171450">
              <a:buFont typeface="Arial" panose="020B0604020202020204" pitchFamily="34" charset="0"/>
              <a:buChar char="•"/>
            </a:pPr>
            <a:r>
              <a:rPr lang="nb-NO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Security </a:t>
            </a:r>
            <a:r>
              <a:rPr lang="nb-NO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issues</a:t>
            </a:r>
            <a:r>
              <a:rPr lang="nb-NO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b-NO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with</a:t>
            </a:r>
            <a:r>
              <a:rPr lang="nb-NO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b-NO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high</a:t>
            </a:r>
            <a:r>
              <a:rPr lang="nb-NO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b-NO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voltage</a:t>
            </a:r>
            <a:r>
              <a:rPr lang="nb-NO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b-NO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batteries</a:t>
            </a:r>
            <a:endParaRPr lang="nb-NO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lvl="1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100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7B2DC76-1E75-444A-A6AF-100BD1BECD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369" y="1315540"/>
            <a:ext cx="918043" cy="63209"/>
          </a:xfrm>
          <a:prstGeom prst="rect">
            <a:avLst/>
          </a:prstGeom>
        </p:spPr>
      </p:pic>
      <p:pic>
        <p:nvPicPr>
          <p:cNvPr id="20482" name="Picture 2" descr="asphalt road leading to mountains">
            <a:extLst>
              <a:ext uri="{FF2B5EF4-FFF2-40B4-BE49-F238E27FC236}">
                <a16:creationId xmlns:a16="http://schemas.microsoft.com/office/drawing/2014/main" id="{B68DD62E-DF4C-FD4D-0D54-0F6DA3D7EB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4" r="8436"/>
          <a:stretch/>
        </p:blipFill>
        <p:spPr bwMode="auto">
          <a:xfrm>
            <a:off x="118532" y="186266"/>
            <a:ext cx="3767667" cy="480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165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09D2B33-DC3A-4752-897D-F2E1EA9D274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09D2B33-DC3A-4752-897D-F2E1EA9D27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6" descr="7:57:148âVolkswagen makes racing history with record-breaking electric race  car | Ars Technica">
            <a:extLst>
              <a:ext uri="{FF2B5EF4-FFF2-40B4-BE49-F238E27FC236}">
                <a16:creationId xmlns:a16="http://schemas.microsoft.com/office/drawing/2014/main" id="{98E62A1A-FEA0-4508-A9D7-EC48716FE4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1" b="4999"/>
          <a:stretch/>
        </p:blipFill>
        <p:spPr bwMode="auto">
          <a:xfrm>
            <a:off x="0" y="0"/>
            <a:ext cx="9144000" cy="507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C8B68DF-D786-4499-B366-3664A4EBEA72}"/>
              </a:ext>
            </a:extLst>
          </p:cNvPr>
          <p:cNvSpPr/>
          <p:nvPr/>
        </p:nvSpPr>
        <p:spPr>
          <a:xfrm>
            <a:off x="0" y="0"/>
            <a:ext cx="9143999" cy="5067300"/>
          </a:xfrm>
          <a:prstGeom prst="rect">
            <a:avLst/>
          </a:prstGeom>
          <a:solidFill>
            <a:schemeClr val="accent6">
              <a:lumMod val="2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400" err="1"/>
          </a:p>
        </p:txBody>
      </p:sp>
      <p:pic>
        <p:nvPicPr>
          <p:cNvPr id="21" name="Picture 2" descr="Åsane Møller Bil Minde Hvit - Macronstore.no">
            <a:extLst>
              <a:ext uri="{FF2B5EF4-FFF2-40B4-BE49-F238E27FC236}">
                <a16:creationId xmlns:a16="http://schemas.microsoft.com/office/drawing/2014/main" id="{2BAFD7FB-6FB0-49BE-AD7D-AD6F324384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919692"/>
              </a:clrFrom>
              <a:clrTo>
                <a:srgbClr val="91969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33" b="16074"/>
          <a:stretch/>
        </p:blipFill>
        <p:spPr bwMode="auto">
          <a:xfrm>
            <a:off x="7511866" y="4461778"/>
            <a:ext cx="1632134" cy="34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6">
            <a:extLst>
              <a:ext uri="{FF2B5EF4-FFF2-40B4-BE49-F238E27FC236}">
                <a16:creationId xmlns:a16="http://schemas.microsoft.com/office/drawing/2014/main" id="{E75D145B-2A55-6069-F2AD-C85EFC49D72A}"/>
              </a:ext>
            </a:extLst>
          </p:cNvPr>
          <p:cNvGrpSpPr/>
          <p:nvPr/>
        </p:nvGrpSpPr>
        <p:grpSpPr>
          <a:xfrm>
            <a:off x="1198449" y="330198"/>
            <a:ext cx="2888381" cy="549362"/>
            <a:chOff x="981856" y="3570110"/>
            <a:chExt cx="2888381" cy="549362"/>
          </a:xfrm>
        </p:grpSpPr>
        <p:sp>
          <p:nvSpPr>
            <p:cNvPr id="43" name="TextBox 8">
              <a:extLst>
                <a:ext uri="{FF2B5EF4-FFF2-40B4-BE49-F238E27FC236}">
                  <a16:creationId xmlns:a16="http://schemas.microsoft.com/office/drawing/2014/main" id="{9ADCC307-7D55-AEB7-CE08-7D9C1B8AF257}"/>
                </a:ext>
              </a:extLst>
            </p:cNvPr>
            <p:cNvSpPr txBox="1"/>
            <p:nvPr/>
          </p:nvSpPr>
          <p:spPr>
            <a:xfrm>
              <a:off x="1697206" y="3659981"/>
              <a:ext cx="2173031" cy="264688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dirty="0">
                  <a:solidFill>
                    <a:schemeClr val="bg2"/>
                  </a:solidFill>
                  <a:latin typeface="Arial" panose="020B0604020202020204" pitchFamily="34" charset="0"/>
                  <a:ea typeface="Roboto" charset="0"/>
                  <a:cs typeface="Arial" panose="020B0604020202020204" pitchFamily="34" charset="0"/>
                </a:rPr>
                <a:t>Background, growth of EV</a:t>
              </a:r>
            </a:p>
          </p:txBody>
        </p:sp>
        <p:cxnSp>
          <p:nvCxnSpPr>
            <p:cNvPr id="44" name="Straight Connector 9">
              <a:extLst>
                <a:ext uri="{FF2B5EF4-FFF2-40B4-BE49-F238E27FC236}">
                  <a16:creationId xmlns:a16="http://schemas.microsoft.com/office/drawing/2014/main" id="{FC966549-2A95-C7E8-0290-D02619DA285E}"/>
                </a:ext>
              </a:extLst>
            </p:cNvPr>
            <p:cNvCxnSpPr/>
            <p:nvPr/>
          </p:nvCxnSpPr>
          <p:spPr>
            <a:xfrm>
              <a:off x="1692324" y="3997163"/>
              <a:ext cx="343990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10">
              <a:extLst>
                <a:ext uri="{FF2B5EF4-FFF2-40B4-BE49-F238E27FC236}">
                  <a16:creationId xmlns:a16="http://schemas.microsoft.com/office/drawing/2014/main" id="{96ADE78F-0161-FE20-DFB5-A657C16ADDED}"/>
                </a:ext>
              </a:extLst>
            </p:cNvPr>
            <p:cNvSpPr/>
            <p:nvPr/>
          </p:nvSpPr>
          <p:spPr>
            <a:xfrm>
              <a:off x="981856" y="3570110"/>
              <a:ext cx="549362" cy="54936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45720" rIns="0" bIns="0" rtlCol="0" anchor="ctr"/>
            <a:lstStyle/>
            <a:p>
              <a:pPr algn="ctr"/>
              <a:r>
                <a:rPr lang="en-US" sz="2000" b="1" spc="300" dirty="0">
                  <a:latin typeface="+mj-lt"/>
                  <a:ea typeface="linea-basic-10" charset="0"/>
                  <a:cs typeface="linea-basic-10" charset="0"/>
                </a:rPr>
                <a:t>01</a:t>
              </a:r>
            </a:p>
          </p:txBody>
        </p:sp>
      </p:grpSp>
      <p:grpSp>
        <p:nvGrpSpPr>
          <p:cNvPr id="46" name="Group 11">
            <a:extLst>
              <a:ext uri="{FF2B5EF4-FFF2-40B4-BE49-F238E27FC236}">
                <a16:creationId xmlns:a16="http://schemas.microsoft.com/office/drawing/2014/main" id="{76375AF8-51AC-CEA0-B9A0-BAD076CCF61E}"/>
              </a:ext>
            </a:extLst>
          </p:cNvPr>
          <p:cNvGrpSpPr/>
          <p:nvPr/>
        </p:nvGrpSpPr>
        <p:grpSpPr>
          <a:xfrm>
            <a:off x="1198449" y="1230423"/>
            <a:ext cx="4366349" cy="549362"/>
            <a:chOff x="981856" y="3348884"/>
            <a:chExt cx="4366349" cy="549362"/>
          </a:xfrm>
        </p:grpSpPr>
        <p:sp>
          <p:nvSpPr>
            <p:cNvPr id="48" name="TextBox 13">
              <a:extLst>
                <a:ext uri="{FF2B5EF4-FFF2-40B4-BE49-F238E27FC236}">
                  <a16:creationId xmlns:a16="http://schemas.microsoft.com/office/drawing/2014/main" id="{8A1DCAD7-225B-A06A-8C5D-3632ED0C4A20}"/>
                </a:ext>
              </a:extLst>
            </p:cNvPr>
            <p:cNvSpPr txBox="1"/>
            <p:nvPr/>
          </p:nvSpPr>
          <p:spPr>
            <a:xfrm>
              <a:off x="1697206" y="3446129"/>
              <a:ext cx="3650999" cy="437043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nb-NO" sz="140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Market trends, </a:t>
              </a:r>
              <a:r>
                <a:rPr lang="nb-NO" sz="1400" dirty="0" err="1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automotive</a:t>
              </a:r>
              <a:r>
                <a:rPr lang="nb-NO" sz="140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sz="1400" dirty="0" err="1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being</a:t>
              </a:r>
              <a:r>
                <a:rPr lang="nb-NO" sz="140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sz="1400" dirty="0" err="1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transformed</a:t>
              </a:r>
              <a:endParaRPr lang="nb-NO" sz="1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80000"/>
                </a:lnSpc>
              </a:pPr>
              <a:endParaRPr lang="en-US" sz="1400" b="1" dirty="0">
                <a:latin typeface="+mj-lt"/>
                <a:ea typeface="Roboto" charset="0"/>
                <a:cs typeface="Roboto" charset="0"/>
              </a:endParaRPr>
            </a:p>
          </p:txBody>
        </p:sp>
        <p:cxnSp>
          <p:nvCxnSpPr>
            <p:cNvPr id="49" name="Straight Connector 14">
              <a:extLst>
                <a:ext uri="{FF2B5EF4-FFF2-40B4-BE49-F238E27FC236}">
                  <a16:creationId xmlns:a16="http://schemas.microsoft.com/office/drawing/2014/main" id="{B2FD8692-9260-FD00-EEC1-33E4ACCA49A8}"/>
                </a:ext>
              </a:extLst>
            </p:cNvPr>
            <p:cNvCxnSpPr/>
            <p:nvPr/>
          </p:nvCxnSpPr>
          <p:spPr>
            <a:xfrm>
              <a:off x="1692324" y="3783311"/>
              <a:ext cx="343990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15">
              <a:extLst>
                <a:ext uri="{FF2B5EF4-FFF2-40B4-BE49-F238E27FC236}">
                  <a16:creationId xmlns:a16="http://schemas.microsoft.com/office/drawing/2014/main" id="{3FD087EC-5545-330C-C8E7-906FAF1EC24D}"/>
                </a:ext>
              </a:extLst>
            </p:cNvPr>
            <p:cNvSpPr/>
            <p:nvPr/>
          </p:nvSpPr>
          <p:spPr>
            <a:xfrm>
              <a:off x="981856" y="3348884"/>
              <a:ext cx="549362" cy="54936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45720" rIns="0" bIns="0" rtlCol="0" anchor="ctr"/>
            <a:lstStyle/>
            <a:p>
              <a:pPr algn="ctr"/>
              <a:r>
                <a:rPr lang="en-US" sz="2000" b="1" spc="300" dirty="0">
                  <a:latin typeface="+mj-lt"/>
                  <a:ea typeface="linea-basic-10" charset="0"/>
                  <a:cs typeface="linea-basic-10" charset="0"/>
                </a:rPr>
                <a:t>02</a:t>
              </a:r>
            </a:p>
          </p:txBody>
        </p:sp>
      </p:grpSp>
      <p:grpSp>
        <p:nvGrpSpPr>
          <p:cNvPr id="51" name="Group 16">
            <a:extLst>
              <a:ext uri="{FF2B5EF4-FFF2-40B4-BE49-F238E27FC236}">
                <a16:creationId xmlns:a16="http://schemas.microsoft.com/office/drawing/2014/main" id="{FD8DA53F-4332-12FF-EDA2-BF0341483D81}"/>
              </a:ext>
            </a:extLst>
          </p:cNvPr>
          <p:cNvGrpSpPr/>
          <p:nvPr/>
        </p:nvGrpSpPr>
        <p:grpSpPr>
          <a:xfrm>
            <a:off x="1205823" y="2241262"/>
            <a:ext cx="2808231" cy="549362"/>
            <a:chOff x="989230" y="3238272"/>
            <a:chExt cx="2808231" cy="549362"/>
          </a:xfrm>
        </p:grpSpPr>
        <p:sp>
          <p:nvSpPr>
            <p:cNvPr id="53" name="TextBox 18">
              <a:extLst>
                <a:ext uri="{FF2B5EF4-FFF2-40B4-BE49-F238E27FC236}">
                  <a16:creationId xmlns:a16="http://schemas.microsoft.com/office/drawing/2014/main" id="{A87AED0E-2C05-A355-1C7A-675329BFC69A}"/>
                </a:ext>
              </a:extLst>
            </p:cNvPr>
            <p:cNvSpPr txBox="1"/>
            <p:nvPr/>
          </p:nvSpPr>
          <p:spPr>
            <a:xfrm>
              <a:off x="1704580" y="3320769"/>
              <a:ext cx="2092881" cy="437043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nb-NO" sz="1400" dirty="0" err="1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Implications</a:t>
              </a:r>
              <a:r>
                <a:rPr lang="nb-NO" sz="140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for Møller Bil</a:t>
              </a:r>
            </a:p>
            <a:p>
              <a:pPr>
                <a:lnSpc>
                  <a:spcPct val="80000"/>
                </a:lnSpc>
              </a:pPr>
              <a:endParaRPr lang="en-US" sz="1400" b="1" dirty="0">
                <a:latin typeface="+mj-lt"/>
                <a:ea typeface="Roboto" charset="0"/>
                <a:cs typeface="Roboto" charset="0"/>
              </a:endParaRPr>
            </a:p>
          </p:txBody>
        </p:sp>
        <p:cxnSp>
          <p:nvCxnSpPr>
            <p:cNvPr id="54" name="Straight Connector 19">
              <a:extLst>
                <a:ext uri="{FF2B5EF4-FFF2-40B4-BE49-F238E27FC236}">
                  <a16:creationId xmlns:a16="http://schemas.microsoft.com/office/drawing/2014/main" id="{AE634BF7-1F66-84DE-D1EB-F3808DC2BF7E}"/>
                </a:ext>
              </a:extLst>
            </p:cNvPr>
            <p:cNvCxnSpPr/>
            <p:nvPr/>
          </p:nvCxnSpPr>
          <p:spPr>
            <a:xfrm>
              <a:off x="1699698" y="3657951"/>
              <a:ext cx="343990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20">
              <a:extLst>
                <a:ext uri="{FF2B5EF4-FFF2-40B4-BE49-F238E27FC236}">
                  <a16:creationId xmlns:a16="http://schemas.microsoft.com/office/drawing/2014/main" id="{EBCB2B7E-A2A5-B9CE-C023-21D0BAFE29FF}"/>
                </a:ext>
              </a:extLst>
            </p:cNvPr>
            <p:cNvSpPr/>
            <p:nvPr/>
          </p:nvSpPr>
          <p:spPr>
            <a:xfrm>
              <a:off x="989230" y="3238272"/>
              <a:ext cx="549362" cy="54936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45720" rIns="0" bIns="0" rtlCol="0" anchor="ctr"/>
            <a:lstStyle/>
            <a:p>
              <a:pPr algn="ctr"/>
              <a:r>
                <a:rPr lang="en-US" sz="2000" b="1" spc="300" dirty="0">
                  <a:latin typeface="+mj-lt"/>
                  <a:ea typeface="linea-basic-10" charset="0"/>
                  <a:cs typeface="linea-basic-10" charset="0"/>
                </a:rPr>
                <a:t>03</a:t>
              </a:r>
            </a:p>
          </p:txBody>
        </p:sp>
      </p:grpSp>
      <p:grpSp>
        <p:nvGrpSpPr>
          <p:cNvPr id="56" name="Group 21">
            <a:extLst>
              <a:ext uri="{FF2B5EF4-FFF2-40B4-BE49-F238E27FC236}">
                <a16:creationId xmlns:a16="http://schemas.microsoft.com/office/drawing/2014/main" id="{FEF2FC2D-6A70-CB26-8FDF-B620540FA64E}"/>
              </a:ext>
            </a:extLst>
          </p:cNvPr>
          <p:cNvGrpSpPr/>
          <p:nvPr/>
        </p:nvGrpSpPr>
        <p:grpSpPr>
          <a:xfrm>
            <a:off x="1205823" y="3215228"/>
            <a:ext cx="2733658" cy="549362"/>
            <a:chOff x="989230" y="3090787"/>
            <a:chExt cx="2733658" cy="549362"/>
          </a:xfrm>
        </p:grpSpPr>
        <p:sp>
          <p:nvSpPr>
            <p:cNvPr id="58" name="TextBox 23">
              <a:extLst>
                <a:ext uri="{FF2B5EF4-FFF2-40B4-BE49-F238E27FC236}">
                  <a16:creationId xmlns:a16="http://schemas.microsoft.com/office/drawing/2014/main" id="{A2629B04-F055-3CE6-3C95-AC3FF33DE5CD}"/>
                </a:ext>
              </a:extLst>
            </p:cNvPr>
            <p:cNvSpPr txBox="1"/>
            <p:nvPr/>
          </p:nvSpPr>
          <p:spPr>
            <a:xfrm>
              <a:off x="1697205" y="3173284"/>
              <a:ext cx="2025683" cy="307777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 lvl="0">
                <a:defRPr/>
              </a:pPr>
              <a:r>
                <a:rPr lang="nb-NO" sz="1400" b="1" dirty="0">
                  <a:solidFill>
                    <a:schemeClr val="bg2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«Must </a:t>
              </a:r>
              <a:r>
                <a:rPr lang="nb-NO" sz="1400" b="1" dirty="0" err="1">
                  <a:solidFill>
                    <a:schemeClr val="bg2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win</a:t>
              </a:r>
              <a:r>
                <a:rPr lang="nb-NO" sz="1400" b="1" dirty="0">
                  <a:solidFill>
                    <a:schemeClr val="bg2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 </a:t>
              </a:r>
              <a:r>
                <a:rPr lang="nb-NO" sz="1400" b="1" dirty="0" err="1">
                  <a:solidFill>
                    <a:schemeClr val="bg2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battles</a:t>
              </a:r>
              <a:r>
                <a:rPr lang="nb-NO" sz="1400" b="1" dirty="0">
                  <a:solidFill>
                    <a:schemeClr val="bg2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» </a:t>
              </a:r>
            </a:p>
          </p:txBody>
        </p:sp>
        <p:cxnSp>
          <p:nvCxnSpPr>
            <p:cNvPr id="59" name="Straight Connector 24">
              <a:extLst>
                <a:ext uri="{FF2B5EF4-FFF2-40B4-BE49-F238E27FC236}">
                  <a16:creationId xmlns:a16="http://schemas.microsoft.com/office/drawing/2014/main" id="{DD0463C6-0B3C-3DBB-53CB-FA85E6BCC1C9}"/>
                </a:ext>
              </a:extLst>
            </p:cNvPr>
            <p:cNvCxnSpPr/>
            <p:nvPr/>
          </p:nvCxnSpPr>
          <p:spPr>
            <a:xfrm>
              <a:off x="1692323" y="3510466"/>
              <a:ext cx="343990" cy="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25">
              <a:extLst>
                <a:ext uri="{FF2B5EF4-FFF2-40B4-BE49-F238E27FC236}">
                  <a16:creationId xmlns:a16="http://schemas.microsoft.com/office/drawing/2014/main" id="{4B9EBA67-7F16-AAF5-C239-BAE1D4B2A414}"/>
                </a:ext>
              </a:extLst>
            </p:cNvPr>
            <p:cNvSpPr/>
            <p:nvPr/>
          </p:nvSpPr>
          <p:spPr>
            <a:xfrm>
              <a:off x="989230" y="3090787"/>
              <a:ext cx="549362" cy="5493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45720" rIns="0" bIns="0" rtlCol="0" anchor="ctr"/>
            <a:lstStyle/>
            <a:p>
              <a:pPr algn="ctr"/>
              <a:r>
                <a:rPr lang="en-US" sz="2000" b="1" spc="300" dirty="0">
                  <a:latin typeface="Arial Black" panose="020B0604020202020204" pitchFamily="34" charset="0"/>
                  <a:ea typeface="linea-basic-10" charset="0"/>
                  <a:cs typeface="Arial Black" panose="020B0604020202020204" pitchFamily="34" charset="0"/>
                </a:rPr>
                <a:t>04</a:t>
              </a:r>
            </a:p>
          </p:txBody>
        </p:sp>
      </p:grpSp>
      <p:grpSp>
        <p:nvGrpSpPr>
          <p:cNvPr id="61" name="Group 26">
            <a:extLst>
              <a:ext uri="{FF2B5EF4-FFF2-40B4-BE49-F238E27FC236}">
                <a16:creationId xmlns:a16="http://schemas.microsoft.com/office/drawing/2014/main" id="{EDD1D44A-E800-2407-23DE-5A77E2360027}"/>
              </a:ext>
            </a:extLst>
          </p:cNvPr>
          <p:cNvGrpSpPr/>
          <p:nvPr/>
        </p:nvGrpSpPr>
        <p:grpSpPr>
          <a:xfrm>
            <a:off x="1213197" y="4174445"/>
            <a:ext cx="2469356" cy="549362"/>
            <a:chOff x="981856" y="3570110"/>
            <a:chExt cx="2469356" cy="549362"/>
          </a:xfrm>
        </p:grpSpPr>
        <p:sp>
          <p:nvSpPr>
            <p:cNvPr id="63" name="TextBox 28">
              <a:extLst>
                <a:ext uri="{FF2B5EF4-FFF2-40B4-BE49-F238E27FC236}">
                  <a16:creationId xmlns:a16="http://schemas.microsoft.com/office/drawing/2014/main" id="{8D1F898B-141C-DD45-CA65-AC8621665EDD}"/>
                </a:ext>
              </a:extLst>
            </p:cNvPr>
            <p:cNvSpPr txBox="1"/>
            <p:nvPr/>
          </p:nvSpPr>
          <p:spPr>
            <a:xfrm>
              <a:off x="1704580" y="3647857"/>
              <a:ext cx="1746632" cy="307777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 lvl="0">
                <a:defRPr/>
              </a:pPr>
              <a:r>
                <a:rPr lang="nb-NO" sz="1400" dirty="0" err="1">
                  <a:solidFill>
                    <a:schemeClr val="bg2"/>
                  </a:solidFill>
                </a:rPr>
                <a:t>Why</a:t>
              </a:r>
              <a:r>
                <a:rPr lang="nb-NO" sz="1400" dirty="0">
                  <a:solidFill>
                    <a:schemeClr val="bg2"/>
                  </a:solidFill>
                </a:rPr>
                <a:t> </a:t>
              </a:r>
              <a:r>
                <a:rPr lang="nb-NO" sz="1400" dirty="0" err="1">
                  <a:solidFill>
                    <a:schemeClr val="bg2"/>
                  </a:solidFill>
                </a:rPr>
                <a:t>we</a:t>
              </a:r>
              <a:r>
                <a:rPr lang="nb-NO" sz="1400" dirty="0">
                  <a:solidFill>
                    <a:schemeClr val="bg2"/>
                  </a:solidFill>
                </a:rPr>
                <a:t> </a:t>
              </a:r>
              <a:r>
                <a:rPr lang="nb-NO" sz="1400" dirty="0" err="1">
                  <a:solidFill>
                    <a:schemeClr val="bg2"/>
                  </a:solidFill>
                </a:rPr>
                <a:t>will</a:t>
              </a:r>
              <a:r>
                <a:rPr lang="nb-NO" sz="1400" dirty="0">
                  <a:solidFill>
                    <a:schemeClr val="bg2"/>
                  </a:solidFill>
                </a:rPr>
                <a:t> </a:t>
              </a:r>
              <a:r>
                <a:rPr lang="nb-NO" sz="1400" dirty="0" err="1">
                  <a:solidFill>
                    <a:schemeClr val="bg2"/>
                  </a:solidFill>
                </a:rPr>
                <a:t>succeed</a:t>
              </a:r>
              <a:endParaRPr lang="nb-NO" sz="1400" dirty="0">
                <a:solidFill>
                  <a:schemeClr val="bg2"/>
                </a:solidFill>
              </a:endParaRPr>
            </a:p>
          </p:txBody>
        </p:sp>
        <p:cxnSp>
          <p:nvCxnSpPr>
            <p:cNvPr id="64" name="Straight Connector 29">
              <a:extLst>
                <a:ext uri="{FF2B5EF4-FFF2-40B4-BE49-F238E27FC236}">
                  <a16:creationId xmlns:a16="http://schemas.microsoft.com/office/drawing/2014/main" id="{7CB5CAD8-F50B-FC8F-F8F6-3D670EAFB24F}"/>
                </a:ext>
              </a:extLst>
            </p:cNvPr>
            <p:cNvCxnSpPr/>
            <p:nvPr/>
          </p:nvCxnSpPr>
          <p:spPr>
            <a:xfrm>
              <a:off x="1699698" y="3985039"/>
              <a:ext cx="343990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30">
              <a:extLst>
                <a:ext uri="{FF2B5EF4-FFF2-40B4-BE49-F238E27FC236}">
                  <a16:creationId xmlns:a16="http://schemas.microsoft.com/office/drawing/2014/main" id="{66FAE96B-5283-46F6-C813-F2957A5535CA}"/>
                </a:ext>
              </a:extLst>
            </p:cNvPr>
            <p:cNvSpPr/>
            <p:nvPr/>
          </p:nvSpPr>
          <p:spPr>
            <a:xfrm>
              <a:off x="981856" y="3570110"/>
              <a:ext cx="549362" cy="54936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45720" rIns="0" bIns="0" rtlCol="0" anchor="ctr"/>
            <a:lstStyle/>
            <a:p>
              <a:pPr algn="ctr"/>
              <a:r>
                <a:rPr lang="en-US" sz="2000" b="1" spc="300" dirty="0">
                  <a:latin typeface="+mj-lt"/>
                  <a:ea typeface="linea-basic-10" charset="0"/>
                  <a:cs typeface="linea-basic-10" charset="0"/>
                </a:rPr>
                <a:t>05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1267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rrow: Right 7">
            <a:extLst>
              <a:ext uri="{FF2B5EF4-FFF2-40B4-BE49-F238E27FC236}">
                <a16:creationId xmlns:a16="http://schemas.microsoft.com/office/drawing/2014/main" id="{39303AA7-5C6C-2AB0-01FC-A67A5407933B}"/>
              </a:ext>
            </a:extLst>
          </p:cNvPr>
          <p:cNvSpPr/>
          <p:nvPr/>
        </p:nvSpPr>
        <p:spPr>
          <a:xfrm rot="19331591">
            <a:off x="7090465" y="5011816"/>
            <a:ext cx="5284089" cy="786525"/>
          </a:xfrm>
          <a:prstGeom prst="rightArrow">
            <a:avLst>
              <a:gd name="adj1" fmla="val 41221"/>
              <a:gd name="adj2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400" dirty="0" err="1"/>
          </a:p>
        </p:txBody>
      </p:sp>
      <p:sp>
        <p:nvSpPr>
          <p:cNvPr id="5" name="TextBox 4"/>
          <p:cNvSpPr txBox="1"/>
          <p:nvPr/>
        </p:nvSpPr>
        <p:spPr>
          <a:xfrm>
            <a:off x="4192899" y="1261998"/>
            <a:ext cx="4597811" cy="95468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b-NO" sz="1600" b="1" dirty="0" err="1"/>
              <a:t>Take</a:t>
            </a:r>
            <a:r>
              <a:rPr lang="nb-NO" sz="1600" b="1" dirty="0"/>
              <a:t> </a:t>
            </a:r>
            <a:r>
              <a:rPr lang="nb-NO" sz="1600" b="1" dirty="0" err="1"/>
              <a:t>out</a:t>
            </a:r>
            <a:r>
              <a:rPr lang="nb-NO" sz="1600" b="1" dirty="0"/>
              <a:t> full </a:t>
            </a:r>
            <a:r>
              <a:rPr lang="nb-NO" sz="1600" b="1" dirty="0" err="1"/>
              <a:t>profit</a:t>
            </a:r>
            <a:r>
              <a:rPr lang="nb-NO" sz="1600" b="1" dirty="0"/>
              <a:t> </a:t>
            </a:r>
            <a:r>
              <a:rPr lang="nb-NO" sz="1600" b="1" dirty="0" err="1"/>
              <a:t>every</a:t>
            </a:r>
            <a:r>
              <a:rPr lang="nb-NO" sz="1600" b="1" dirty="0"/>
              <a:t> </a:t>
            </a:r>
            <a:r>
              <a:rPr lang="nb-NO" sz="1600" b="1" dirty="0" err="1"/>
              <a:t>day</a:t>
            </a:r>
            <a:r>
              <a:rPr lang="nb-NO" sz="1600" b="1" dirty="0"/>
              <a:t>, </a:t>
            </a:r>
            <a:r>
              <a:rPr lang="nb-NO" sz="1600" b="1" dirty="0" err="1"/>
              <a:t>improve</a:t>
            </a:r>
            <a:r>
              <a:rPr lang="nb-NO" sz="1600" b="1" dirty="0"/>
              <a:t> </a:t>
            </a:r>
            <a:r>
              <a:rPr lang="nb-NO" sz="1600" b="1" dirty="0" err="1"/>
              <a:t>what</a:t>
            </a:r>
            <a:r>
              <a:rPr lang="nb-NO" sz="1600" b="1" dirty="0"/>
              <a:t> </a:t>
            </a:r>
            <a:r>
              <a:rPr lang="nb-NO" sz="1600" b="1" dirty="0" err="1"/>
              <a:t>we</a:t>
            </a:r>
            <a:r>
              <a:rPr lang="nb-NO" sz="1600" b="1" dirty="0"/>
              <a:t> do and at </a:t>
            </a:r>
            <a:r>
              <a:rPr lang="nb-NO" sz="1600" b="1" dirty="0" err="1"/>
              <a:t>the</a:t>
            </a:r>
            <a:r>
              <a:rPr lang="nb-NO" sz="1600" b="1" dirty="0"/>
              <a:t> same time </a:t>
            </a:r>
            <a:r>
              <a:rPr lang="nb-NO" sz="1600" b="1" dirty="0" err="1"/>
              <a:t>think</a:t>
            </a:r>
            <a:r>
              <a:rPr lang="nb-NO" sz="1600" b="1" dirty="0"/>
              <a:t> </a:t>
            </a:r>
            <a:r>
              <a:rPr lang="nb-NO" sz="1600" b="1" dirty="0" err="1"/>
              <a:t>Future</a:t>
            </a:r>
            <a:r>
              <a:rPr lang="nb-NO" sz="1600" b="1" dirty="0"/>
              <a:t>-Back and </a:t>
            </a:r>
            <a:r>
              <a:rPr lang="nb-NO" sz="1600" b="1" dirty="0" err="1"/>
              <a:t>starting</a:t>
            </a:r>
            <a:r>
              <a:rPr lang="nb-NO" sz="1600" b="1" dirty="0"/>
              <a:t> </a:t>
            </a:r>
            <a:r>
              <a:rPr lang="nb-NO" sz="1600" b="1" dirty="0" err="1"/>
              <a:t>develop</a:t>
            </a:r>
            <a:r>
              <a:rPr lang="nb-NO" sz="1600" b="1" dirty="0"/>
              <a:t> </a:t>
            </a:r>
            <a:r>
              <a:rPr lang="nb-NO" sz="1600" b="1" dirty="0" err="1"/>
              <a:t>new</a:t>
            </a:r>
            <a:r>
              <a:rPr lang="nb-NO" sz="1600" b="1" dirty="0"/>
              <a:t> services/</a:t>
            </a:r>
            <a:r>
              <a:rPr lang="nb-NO" sz="1600" b="1" dirty="0" err="1"/>
              <a:t>solutions</a:t>
            </a:r>
            <a:endParaRPr lang="en-US" sz="600" b="1" dirty="0"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4532" y="3746498"/>
            <a:ext cx="1409235" cy="2862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R="0" algn="l" defTabSz="685697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FF"/>
              </a:buClr>
              <a:buSzTx/>
              <a:tabLst/>
            </a:pPr>
            <a:r>
              <a:rPr lang="nb-NO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Beam </a:t>
            </a:r>
            <a:r>
              <a:rPr lang="nb-NO" sz="1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scope</a:t>
            </a:r>
            <a:endParaRPr kumimoji="0" lang="nb-NO" sz="1400" b="1" u="none" strike="noStrike" kern="1200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2708" y="4029267"/>
            <a:ext cx="140204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R="0" algn="l" defTabSz="685697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FF"/>
              </a:buClr>
              <a:buSzTx/>
              <a:tabLst/>
            </a:pPr>
            <a:r>
              <a:rPr lang="nb-NO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nb-N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nb-N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services and </a:t>
            </a:r>
            <a:r>
              <a:rPr lang="nb-NO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nb-N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nb-N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nb-N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not deliver </a:t>
            </a:r>
            <a:r>
              <a:rPr lang="nb-NO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endParaRPr kumimoji="0" lang="nb-NO" sz="1200" b="1" u="none" strike="noStrike" kern="1200" cap="none" spc="0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71496" y="3746498"/>
            <a:ext cx="1384842" cy="2862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R="0" algn="l" defTabSz="685697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FF"/>
              </a:buClr>
              <a:buSzTx/>
              <a:tabLst/>
            </a:pPr>
            <a:r>
              <a:rPr kumimoji="0" lang="nb-NO" sz="1400" b="1" u="none" strike="noStrike" kern="1200" cap="none" spc="0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kumimoji="0" lang="nb-NO" sz="1400" b="1" u="none" strike="noStrike" kern="120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beam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85784" y="4029268"/>
            <a:ext cx="1377776" cy="5909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R="0" algn="l" defTabSz="685697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FF"/>
              </a:buClr>
              <a:buSzTx/>
              <a:tabLst/>
            </a:pPr>
            <a:r>
              <a:rPr lang="nb-NO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</a:t>
            </a:r>
            <a:r>
              <a:rPr lang="nb-N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</a:t>
            </a:r>
            <a:r>
              <a:rPr lang="nb-N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all </a:t>
            </a:r>
            <a:r>
              <a:rPr lang="nb-NO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  <a:endParaRPr kumimoji="0" lang="nb-NO" sz="1200" b="1" u="none" strike="noStrike" kern="1200" cap="none" spc="0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4546" y="3746498"/>
            <a:ext cx="1384842" cy="2862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R="0" algn="l" defTabSz="685697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FF"/>
              </a:buClr>
              <a:buSzTx/>
              <a:tabLst/>
            </a:pPr>
            <a:r>
              <a:rPr lang="nb-NO" sz="1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Parking</a:t>
            </a:r>
            <a:r>
              <a:rPr lang="nb-NO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</a:t>
            </a:r>
            <a:endParaRPr kumimoji="0" lang="nb-NO" sz="1400" b="1" u="none" strike="noStrike" kern="1200" cap="none" spc="0" normalizeH="0" baseline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21612" y="4029267"/>
            <a:ext cx="1377776" cy="4247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R="0" algn="l" defTabSz="685697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FF"/>
              </a:buClr>
              <a:buSzTx/>
              <a:tabLst/>
            </a:pPr>
            <a:r>
              <a:rPr lang="nb-NO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Secure</a:t>
            </a:r>
            <a:r>
              <a:rPr lang="nb-N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</a:t>
            </a:r>
            <a:r>
              <a:rPr lang="nb-N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operations</a:t>
            </a:r>
            <a:endParaRPr kumimoji="0" lang="nb-NO" sz="1200" b="1" u="none" strike="noStrike" kern="1200" cap="none" spc="0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D548CAF-3CB3-0616-E0AB-B2950636BC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" t="9910" r="-239" b="22522"/>
          <a:stretch/>
        </p:blipFill>
        <p:spPr>
          <a:xfrm>
            <a:off x="0" y="0"/>
            <a:ext cx="3891743" cy="3491345"/>
          </a:xfrm>
          <a:prstGeom prst="rect">
            <a:avLst/>
          </a:prstGeom>
        </p:spPr>
      </p:pic>
      <p:grpSp>
        <p:nvGrpSpPr>
          <p:cNvPr id="16" name="Group 27">
            <a:extLst>
              <a:ext uri="{FF2B5EF4-FFF2-40B4-BE49-F238E27FC236}">
                <a16:creationId xmlns:a16="http://schemas.microsoft.com/office/drawing/2014/main" id="{18693630-4E36-7433-8B94-F999B5E10088}"/>
              </a:ext>
            </a:extLst>
          </p:cNvPr>
          <p:cNvGrpSpPr/>
          <p:nvPr/>
        </p:nvGrpSpPr>
        <p:grpSpPr>
          <a:xfrm>
            <a:off x="4087876" y="3370994"/>
            <a:ext cx="347161" cy="159679"/>
            <a:chOff x="4739189" y="3224328"/>
            <a:chExt cx="347161" cy="159679"/>
          </a:xfrm>
        </p:grpSpPr>
        <p:sp>
          <p:nvSpPr>
            <p:cNvPr id="17" name="Chord 28">
              <a:extLst>
                <a:ext uri="{FF2B5EF4-FFF2-40B4-BE49-F238E27FC236}">
                  <a16:creationId xmlns:a16="http://schemas.microsoft.com/office/drawing/2014/main" id="{D8021C35-09B7-A707-DFC5-4C693014CA05}"/>
                </a:ext>
              </a:extLst>
            </p:cNvPr>
            <p:cNvSpPr/>
            <p:nvPr/>
          </p:nvSpPr>
          <p:spPr>
            <a:xfrm rot="1343187">
              <a:off x="4739189" y="3224328"/>
              <a:ext cx="167166" cy="159679"/>
            </a:xfrm>
            <a:prstGeom prst="chor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400" err="1"/>
            </a:p>
          </p:txBody>
        </p:sp>
        <p:cxnSp>
          <p:nvCxnSpPr>
            <p:cNvPr id="18" name="Straight Connector 29">
              <a:extLst>
                <a:ext uri="{FF2B5EF4-FFF2-40B4-BE49-F238E27FC236}">
                  <a16:creationId xmlns:a16="http://schemas.microsoft.com/office/drawing/2014/main" id="{3936E797-06C8-42DA-EFA1-4677F09EEABD}"/>
                </a:ext>
              </a:extLst>
            </p:cNvPr>
            <p:cNvCxnSpPr>
              <a:cxnSpLocks/>
            </p:cNvCxnSpPr>
            <p:nvPr/>
          </p:nvCxnSpPr>
          <p:spPr>
            <a:xfrm>
              <a:off x="4878964" y="3243618"/>
              <a:ext cx="207386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30">
              <a:extLst>
                <a:ext uri="{FF2B5EF4-FFF2-40B4-BE49-F238E27FC236}">
                  <a16:creationId xmlns:a16="http://schemas.microsoft.com/office/drawing/2014/main" id="{82F616B3-05B6-E571-8B0E-13E3D1C6E80E}"/>
                </a:ext>
              </a:extLst>
            </p:cNvPr>
            <p:cNvCxnSpPr>
              <a:cxnSpLocks/>
            </p:cNvCxnSpPr>
            <p:nvPr/>
          </p:nvCxnSpPr>
          <p:spPr>
            <a:xfrm>
              <a:off x="4878964" y="3303832"/>
              <a:ext cx="207386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31">
              <a:extLst>
                <a:ext uri="{FF2B5EF4-FFF2-40B4-BE49-F238E27FC236}">
                  <a16:creationId xmlns:a16="http://schemas.microsoft.com/office/drawing/2014/main" id="{080B9B3C-AA7D-4083-5EC5-4E6445E8087A}"/>
                </a:ext>
              </a:extLst>
            </p:cNvPr>
            <p:cNvCxnSpPr>
              <a:cxnSpLocks/>
            </p:cNvCxnSpPr>
            <p:nvPr/>
          </p:nvCxnSpPr>
          <p:spPr>
            <a:xfrm>
              <a:off x="4878964" y="3367577"/>
              <a:ext cx="207386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2">
            <a:extLst>
              <a:ext uri="{FF2B5EF4-FFF2-40B4-BE49-F238E27FC236}">
                <a16:creationId xmlns:a16="http://schemas.microsoft.com/office/drawing/2014/main" id="{5877A4FC-D75F-F8C5-94E7-CBB38010DC69}"/>
              </a:ext>
            </a:extLst>
          </p:cNvPr>
          <p:cNvGrpSpPr/>
          <p:nvPr/>
        </p:nvGrpSpPr>
        <p:grpSpPr>
          <a:xfrm>
            <a:off x="6013865" y="3368553"/>
            <a:ext cx="230512" cy="159679"/>
            <a:chOff x="3402728" y="3224329"/>
            <a:chExt cx="230512" cy="159679"/>
          </a:xfrm>
        </p:grpSpPr>
        <p:sp>
          <p:nvSpPr>
            <p:cNvPr id="22" name="Chord 23">
              <a:extLst>
                <a:ext uri="{FF2B5EF4-FFF2-40B4-BE49-F238E27FC236}">
                  <a16:creationId xmlns:a16="http://schemas.microsoft.com/office/drawing/2014/main" id="{D438989F-AFF0-0C6A-9CD4-C422C0850F2C}"/>
                </a:ext>
              </a:extLst>
            </p:cNvPr>
            <p:cNvSpPr/>
            <p:nvPr/>
          </p:nvSpPr>
          <p:spPr>
            <a:xfrm rot="1343187">
              <a:off x="3402728" y="3224329"/>
              <a:ext cx="167166" cy="159679"/>
            </a:xfrm>
            <a:prstGeom prst="chor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400" err="1"/>
            </a:p>
          </p:txBody>
        </p:sp>
        <p:cxnSp>
          <p:nvCxnSpPr>
            <p:cNvPr id="23" name="Straight Connector 24">
              <a:extLst>
                <a:ext uri="{FF2B5EF4-FFF2-40B4-BE49-F238E27FC236}">
                  <a16:creationId xmlns:a16="http://schemas.microsoft.com/office/drawing/2014/main" id="{22298075-80D1-A6D6-DD9D-34C976C328B6}"/>
                </a:ext>
              </a:extLst>
            </p:cNvPr>
            <p:cNvCxnSpPr>
              <a:cxnSpLocks/>
            </p:cNvCxnSpPr>
            <p:nvPr/>
          </p:nvCxnSpPr>
          <p:spPr>
            <a:xfrm>
              <a:off x="3542503" y="3243619"/>
              <a:ext cx="90737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5">
              <a:extLst>
                <a:ext uri="{FF2B5EF4-FFF2-40B4-BE49-F238E27FC236}">
                  <a16:creationId xmlns:a16="http://schemas.microsoft.com/office/drawing/2014/main" id="{7C0AE1E7-85B5-6C42-10EC-41D101CBBFBF}"/>
                </a:ext>
              </a:extLst>
            </p:cNvPr>
            <p:cNvCxnSpPr>
              <a:cxnSpLocks/>
            </p:cNvCxnSpPr>
            <p:nvPr/>
          </p:nvCxnSpPr>
          <p:spPr>
            <a:xfrm>
              <a:off x="3542503" y="3302644"/>
              <a:ext cx="90737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6">
              <a:extLst>
                <a:ext uri="{FF2B5EF4-FFF2-40B4-BE49-F238E27FC236}">
                  <a16:creationId xmlns:a16="http://schemas.microsoft.com/office/drawing/2014/main" id="{583B08F9-4AE6-B2A4-CFC2-70CC49721225}"/>
                </a:ext>
              </a:extLst>
            </p:cNvPr>
            <p:cNvCxnSpPr>
              <a:cxnSpLocks/>
            </p:cNvCxnSpPr>
            <p:nvPr/>
          </p:nvCxnSpPr>
          <p:spPr>
            <a:xfrm>
              <a:off x="3542503" y="3363326"/>
              <a:ext cx="90737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16">
            <a:extLst>
              <a:ext uri="{FF2B5EF4-FFF2-40B4-BE49-F238E27FC236}">
                <a16:creationId xmlns:a16="http://schemas.microsoft.com/office/drawing/2014/main" id="{46319107-AA34-59A8-0981-5B74BE354317}"/>
              </a:ext>
            </a:extLst>
          </p:cNvPr>
          <p:cNvGrpSpPr/>
          <p:nvPr/>
        </p:nvGrpSpPr>
        <p:grpSpPr>
          <a:xfrm>
            <a:off x="7629872" y="3358437"/>
            <a:ext cx="211213" cy="174226"/>
            <a:chOff x="3260650" y="1064959"/>
            <a:chExt cx="211213" cy="174226"/>
          </a:xfrm>
        </p:grpSpPr>
        <p:sp>
          <p:nvSpPr>
            <p:cNvPr id="27" name="Chord 17">
              <a:extLst>
                <a:ext uri="{FF2B5EF4-FFF2-40B4-BE49-F238E27FC236}">
                  <a16:creationId xmlns:a16="http://schemas.microsoft.com/office/drawing/2014/main" id="{847F3613-CA9F-BAF1-81E8-70168B8C43D2}"/>
                </a:ext>
              </a:extLst>
            </p:cNvPr>
            <p:cNvSpPr/>
            <p:nvPr/>
          </p:nvSpPr>
          <p:spPr>
            <a:xfrm rot="1343187">
              <a:off x="3260650" y="1064959"/>
              <a:ext cx="167166" cy="159679"/>
            </a:xfrm>
            <a:prstGeom prst="chor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400" err="1"/>
            </a:p>
          </p:txBody>
        </p:sp>
        <p:cxnSp>
          <p:nvCxnSpPr>
            <p:cNvPr id="28" name="Straight Connector 18">
              <a:extLst>
                <a:ext uri="{FF2B5EF4-FFF2-40B4-BE49-F238E27FC236}">
                  <a16:creationId xmlns:a16="http://schemas.microsoft.com/office/drawing/2014/main" id="{EF29DA29-AD61-ABFA-9589-13786415A857}"/>
                </a:ext>
              </a:extLst>
            </p:cNvPr>
            <p:cNvCxnSpPr>
              <a:cxnSpLocks/>
            </p:cNvCxnSpPr>
            <p:nvPr/>
          </p:nvCxnSpPr>
          <p:spPr>
            <a:xfrm>
              <a:off x="3400425" y="1084249"/>
              <a:ext cx="71438" cy="45553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19">
              <a:extLst>
                <a:ext uri="{FF2B5EF4-FFF2-40B4-BE49-F238E27FC236}">
                  <a16:creationId xmlns:a16="http://schemas.microsoft.com/office/drawing/2014/main" id="{6F0A82DB-955A-65B6-1DB5-FEC1657AB933}"/>
                </a:ext>
              </a:extLst>
            </p:cNvPr>
            <p:cNvCxnSpPr>
              <a:cxnSpLocks/>
            </p:cNvCxnSpPr>
            <p:nvPr/>
          </p:nvCxnSpPr>
          <p:spPr>
            <a:xfrm>
              <a:off x="3400425" y="1138452"/>
              <a:ext cx="71438" cy="45553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0">
              <a:extLst>
                <a:ext uri="{FF2B5EF4-FFF2-40B4-BE49-F238E27FC236}">
                  <a16:creationId xmlns:a16="http://schemas.microsoft.com/office/drawing/2014/main" id="{D143E1D8-242F-FFD1-269B-AE1CFE50FDC9}"/>
                </a:ext>
              </a:extLst>
            </p:cNvPr>
            <p:cNvCxnSpPr>
              <a:cxnSpLocks/>
            </p:cNvCxnSpPr>
            <p:nvPr/>
          </p:nvCxnSpPr>
          <p:spPr>
            <a:xfrm>
              <a:off x="3400425" y="1193632"/>
              <a:ext cx="71438" cy="45553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Bilde 13">
            <a:extLst>
              <a:ext uri="{FF2B5EF4-FFF2-40B4-BE49-F238E27FC236}">
                <a16:creationId xmlns:a16="http://schemas.microsoft.com/office/drawing/2014/main" id="{60C41187-C423-98F1-A9FB-9493068DE9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704" y="1039097"/>
            <a:ext cx="697323" cy="4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89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ktangel 37">
            <a:extLst>
              <a:ext uri="{FF2B5EF4-FFF2-40B4-BE49-F238E27FC236}">
                <a16:creationId xmlns:a16="http://schemas.microsoft.com/office/drawing/2014/main" id="{4F7DD4F8-4063-7CE8-B727-3D6B81E77B52}"/>
              </a:ext>
            </a:extLst>
          </p:cNvPr>
          <p:cNvSpPr/>
          <p:nvPr/>
        </p:nvSpPr>
        <p:spPr>
          <a:xfrm>
            <a:off x="304460" y="833544"/>
            <a:ext cx="1349114" cy="427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400" dirty="0" err="1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E4DCC492-EB98-481A-A30F-305C7E25C12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E4DCC492-EB98-481A-A30F-305C7E25C1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4F047DF0-615E-432E-A112-D1840AD7ABD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b-NO" sz="1900" b="1" err="1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9" name="Rectangle 218" hidden="1">
            <a:extLst>
              <a:ext uri="{FF2B5EF4-FFF2-40B4-BE49-F238E27FC236}">
                <a16:creationId xmlns:a16="http://schemas.microsoft.com/office/drawing/2014/main" id="{0F3EF9CF-3F42-4D78-966A-4489302C9E34}"/>
              </a:ext>
            </a:extLst>
          </p:cNvPr>
          <p:cNvSpPr/>
          <p:nvPr/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b-NO" sz="800">
              <a:cs typeface="Arial" panose="020B0604020202020204" pitchFamily="34" charset="0"/>
            </a:endParaRPr>
          </a:p>
        </p:txBody>
      </p:sp>
      <p:sp>
        <p:nvSpPr>
          <p:cNvPr id="263" name="Rectangle 262" hidden="1">
            <a:extLst>
              <a:ext uri="{FF2B5EF4-FFF2-40B4-BE49-F238E27FC236}">
                <a16:creationId xmlns:a16="http://schemas.microsoft.com/office/drawing/2014/main" id="{1045758D-92E9-407A-9280-590A0033B411}"/>
              </a:ext>
            </a:extLst>
          </p:cNvPr>
          <p:cNvSpPr/>
          <p:nvPr/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b-NO" sz="800">
              <a:cs typeface="Arial" panose="020B0604020202020204" pitchFamily="34" charset="0"/>
            </a:endParaRPr>
          </a:p>
        </p:txBody>
      </p:sp>
      <p:sp>
        <p:nvSpPr>
          <p:cNvPr id="309" name="Rectangle 308" hidden="1">
            <a:extLst>
              <a:ext uri="{FF2B5EF4-FFF2-40B4-BE49-F238E27FC236}">
                <a16:creationId xmlns:a16="http://schemas.microsoft.com/office/drawing/2014/main" id="{12101BE3-1D21-4AAD-885C-76E5745A4CA1}"/>
              </a:ext>
            </a:extLst>
          </p:cNvPr>
          <p:cNvSpPr/>
          <p:nvPr/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b-NO" sz="800">
              <a:cs typeface="Arial" panose="020B0604020202020204" pitchFamily="34" charset="0"/>
            </a:endParaRPr>
          </a:p>
        </p:txBody>
      </p:sp>
      <p:pic>
        <p:nvPicPr>
          <p:cNvPr id="6" name="Picture 31">
            <a:extLst>
              <a:ext uri="{FF2B5EF4-FFF2-40B4-BE49-F238E27FC236}">
                <a16:creationId xmlns:a16="http://schemas.microsoft.com/office/drawing/2014/main" id="{855F735C-699B-CD1F-2388-A5710844C1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446" t="-194" r="14648" b="194"/>
          <a:stretch/>
        </p:blipFill>
        <p:spPr>
          <a:xfrm>
            <a:off x="4598323" y="535614"/>
            <a:ext cx="3894513" cy="3855899"/>
          </a:xfrm>
          <a:prstGeom prst="rect">
            <a:avLst/>
          </a:prstGeom>
        </p:spPr>
      </p:pic>
      <p:pic>
        <p:nvPicPr>
          <p:cNvPr id="8" name="Picture 32">
            <a:extLst>
              <a:ext uri="{FF2B5EF4-FFF2-40B4-BE49-F238E27FC236}">
                <a16:creationId xmlns:a16="http://schemas.microsoft.com/office/drawing/2014/main" id="{B1B32D45-8987-BFAE-2598-4C8072FBAAF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475" r="16475"/>
          <a:stretch/>
        </p:blipFill>
        <p:spPr>
          <a:xfrm>
            <a:off x="720436" y="535614"/>
            <a:ext cx="3877887" cy="3855899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5F2A8BB8-3F32-25CF-19A6-0232D0E312E4}"/>
              </a:ext>
            </a:extLst>
          </p:cNvPr>
          <p:cNvSpPr/>
          <p:nvPr/>
        </p:nvSpPr>
        <p:spPr>
          <a:xfrm>
            <a:off x="3850446" y="1687984"/>
            <a:ext cx="1533605" cy="14090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800" b="1" dirty="0" err="1"/>
              <a:t>We</a:t>
            </a:r>
            <a:r>
              <a:rPr lang="nb-NO" sz="1800" b="1" dirty="0"/>
              <a:t> </a:t>
            </a:r>
            <a:r>
              <a:rPr lang="nb-NO" sz="1800" b="1" dirty="0" err="1"/>
              <a:t>aim</a:t>
            </a:r>
            <a:r>
              <a:rPr lang="nb-NO" sz="1800" b="1" dirty="0"/>
              <a:t> to </a:t>
            </a:r>
            <a:r>
              <a:rPr lang="nb-NO" sz="1800" b="1" dirty="0" err="1"/>
              <a:t>combine</a:t>
            </a:r>
            <a:r>
              <a:rPr lang="nb-NO" sz="1800" b="1" dirty="0"/>
              <a:t> </a:t>
            </a:r>
            <a:r>
              <a:rPr lang="nb-NO" sz="1800" b="1" dirty="0" err="1"/>
              <a:t>the</a:t>
            </a:r>
            <a:r>
              <a:rPr lang="nb-NO" sz="1800" b="1" dirty="0"/>
              <a:t> best from </a:t>
            </a:r>
            <a:r>
              <a:rPr lang="nb-NO" sz="1800" b="1" dirty="0" err="1"/>
              <a:t>two</a:t>
            </a:r>
            <a:r>
              <a:rPr lang="nb-NO" sz="1800" b="1" dirty="0"/>
              <a:t> </a:t>
            </a:r>
            <a:r>
              <a:rPr lang="nb-NO" sz="1800" b="1" dirty="0" err="1"/>
              <a:t>worlds</a:t>
            </a:r>
            <a:r>
              <a:rPr lang="nb-NO" sz="1800" b="1" dirty="0"/>
              <a:t>!</a:t>
            </a:r>
          </a:p>
        </p:txBody>
      </p:sp>
      <p:grpSp>
        <p:nvGrpSpPr>
          <p:cNvPr id="13" name="Group 6">
            <a:extLst>
              <a:ext uri="{FF2B5EF4-FFF2-40B4-BE49-F238E27FC236}">
                <a16:creationId xmlns:a16="http://schemas.microsoft.com/office/drawing/2014/main" id="{937CEAD3-CB65-C208-6552-6133C32B79A6}"/>
              </a:ext>
            </a:extLst>
          </p:cNvPr>
          <p:cNvGrpSpPr/>
          <p:nvPr/>
        </p:nvGrpSpPr>
        <p:grpSpPr>
          <a:xfrm rot="5400000">
            <a:off x="5320204" y="2339519"/>
            <a:ext cx="66985" cy="248088"/>
            <a:chOff x="1569366" y="5427922"/>
            <a:chExt cx="89313" cy="330784"/>
          </a:xfrm>
        </p:grpSpPr>
        <p:cxnSp>
          <p:nvCxnSpPr>
            <p:cNvPr id="14" name="Straight Connector 7">
              <a:extLst>
                <a:ext uri="{FF2B5EF4-FFF2-40B4-BE49-F238E27FC236}">
                  <a16:creationId xmlns:a16="http://schemas.microsoft.com/office/drawing/2014/main" id="{45122625-EE69-8F4F-FC3C-29F183039AD1}"/>
                </a:ext>
              </a:extLst>
            </p:cNvPr>
            <p:cNvCxnSpPr/>
            <p:nvPr userDrawn="1"/>
          </p:nvCxnSpPr>
          <p:spPr>
            <a:xfrm>
              <a:off x="1614022" y="5435364"/>
              <a:ext cx="0" cy="32334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riangle 8">
              <a:extLst>
                <a:ext uri="{FF2B5EF4-FFF2-40B4-BE49-F238E27FC236}">
                  <a16:creationId xmlns:a16="http://schemas.microsoft.com/office/drawing/2014/main" id="{A0E754D3-A634-F046-8EC0-4829D74C13B5}"/>
                </a:ext>
              </a:extLst>
            </p:cNvPr>
            <p:cNvSpPr/>
            <p:nvPr userDrawn="1"/>
          </p:nvSpPr>
          <p:spPr>
            <a:xfrm>
              <a:off x="1569366" y="5427922"/>
              <a:ext cx="89313" cy="4571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25"/>
            </a:p>
          </p:txBody>
        </p:sp>
      </p:grpSp>
      <p:grpSp>
        <p:nvGrpSpPr>
          <p:cNvPr id="16" name="Group 9">
            <a:extLst>
              <a:ext uri="{FF2B5EF4-FFF2-40B4-BE49-F238E27FC236}">
                <a16:creationId xmlns:a16="http://schemas.microsoft.com/office/drawing/2014/main" id="{A443247A-0CA2-92E4-620A-DB91C74999FC}"/>
              </a:ext>
            </a:extLst>
          </p:cNvPr>
          <p:cNvGrpSpPr/>
          <p:nvPr/>
        </p:nvGrpSpPr>
        <p:grpSpPr>
          <a:xfrm rot="16200000" flipH="1">
            <a:off x="3815173" y="2339520"/>
            <a:ext cx="66985" cy="248088"/>
            <a:chOff x="1569366" y="5427922"/>
            <a:chExt cx="89313" cy="330784"/>
          </a:xfrm>
        </p:grpSpPr>
        <p:cxnSp>
          <p:nvCxnSpPr>
            <p:cNvPr id="17" name="Straight Connector 10">
              <a:extLst>
                <a:ext uri="{FF2B5EF4-FFF2-40B4-BE49-F238E27FC236}">
                  <a16:creationId xmlns:a16="http://schemas.microsoft.com/office/drawing/2014/main" id="{169FCC8C-1CD2-8E0B-A5C2-C029C7C864F8}"/>
                </a:ext>
              </a:extLst>
            </p:cNvPr>
            <p:cNvCxnSpPr/>
            <p:nvPr userDrawn="1"/>
          </p:nvCxnSpPr>
          <p:spPr>
            <a:xfrm>
              <a:off x="1614022" y="5435364"/>
              <a:ext cx="0" cy="32334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riangle 11">
              <a:extLst>
                <a:ext uri="{FF2B5EF4-FFF2-40B4-BE49-F238E27FC236}">
                  <a16:creationId xmlns:a16="http://schemas.microsoft.com/office/drawing/2014/main" id="{BA6C9255-3B8A-DEEE-A93E-BB8BFE84B56E}"/>
                </a:ext>
              </a:extLst>
            </p:cNvPr>
            <p:cNvSpPr/>
            <p:nvPr userDrawn="1"/>
          </p:nvSpPr>
          <p:spPr>
            <a:xfrm>
              <a:off x="1569366" y="5427922"/>
              <a:ext cx="89313" cy="4571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25"/>
            </a:p>
          </p:txBody>
        </p:sp>
      </p:grp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B10161E9-92EE-8589-540E-EDAC818AD770}"/>
              </a:ext>
            </a:extLst>
          </p:cNvPr>
          <p:cNvSpPr txBox="1"/>
          <p:nvPr/>
        </p:nvSpPr>
        <p:spPr>
          <a:xfrm>
            <a:off x="731679" y="4462120"/>
            <a:ext cx="38524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best </a:t>
            </a:r>
            <a:r>
              <a:rPr lang="nb-NO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physical</a:t>
            </a:r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b-NO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experience</a:t>
            </a:r>
            <a:endParaRPr lang="nb-NO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D44D76DF-0329-72DA-2272-688E10F026AB}"/>
              </a:ext>
            </a:extLst>
          </p:cNvPr>
          <p:cNvSpPr txBox="1"/>
          <p:nvPr/>
        </p:nvSpPr>
        <p:spPr>
          <a:xfrm>
            <a:off x="4611633" y="4499576"/>
            <a:ext cx="38524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best digital </a:t>
            </a:r>
            <a:r>
              <a:rPr lang="nb-NO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experience</a:t>
            </a:r>
            <a:endParaRPr lang="nb-NO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496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7381069C-E55F-3D5D-306A-6A00EC6767A3}"/>
              </a:ext>
            </a:extLst>
          </p:cNvPr>
          <p:cNvSpPr txBox="1">
            <a:spLocks/>
          </p:cNvSpPr>
          <p:nvPr/>
        </p:nvSpPr>
        <p:spPr>
          <a:xfrm>
            <a:off x="239962" y="146868"/>
            <a:ext cx="4145771" cy="2054465"/>
          </a:xfrm>
          <a:prstGeom prst="rect">
            <a:avLst/>
          </a:prstGeom>
        </p:spPr>
        <p:txBody>
          <a:bodyPr/>
          <a:lstStyle>
            <a:lvl1pPr algn="l" defTabSz="6856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9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000" dirty="0"/>
              <a:t>Present business model will not make up for the profit-loss we are facing</a:t>
            </a:r>
            <a:endParaRPr lang="nb-NO" sz="2000" dirty="0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08DDDFA5-B638-DDF9-DE91-1B1BCA273F87}"/>
              </a:ext>
            </a:extLst>
          </p:cNvPr>
          <p:cNvSpPr txBox="1"/>
          <p:nvPr/>
        </p:nvSpPr>
        <p:spPr>
          <a:xfrm>
            <a:off x="354817" y="1507180"/>
            <a:ext cx="4549692" cy="2161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Margins from new car sales will drop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Service need pr EV is approx. 40% lower than ICE cars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Used Car business is attacked by disruptors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" name="Picture 31">
            <a:extLst>
              <a:ext uri="{FF2B5EF4-FFF2-40B4-BE49-F238E27FC236}">
                <a16:creationId xmlns:a16="http://schemas.microsoft.com/office/drawing/2014/main" id="{77549A95-DC57-7897-2BCC-F18AF11DBB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957" t="625" r="10483" b="-625"/>
          <a:stretch/>
        </p:blipFill>
        <p:spPr>
          <a:xfrm>
            <a:off x="5308601" y="163059"/>
            <a:ext cx="3726306" cy="482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04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7381069C-E55F-3D5D-306A-6A00EC6767A3}"/>
              </a:ext>
            </a:extLst>
          </p:cNvPr>
          <p:cNvSpPr txBox="1">
            <a:spLocks/>
          </p:cNvSpPr>
          <p:nvPr/>
        </p:nvSpPr>
        <p:spPr>
          <a:xfrm>
            <a:off x="239962" y="146868"/>
            <a:ext cx="4145771" cy="917161"/>
          </a:xfrm>
          <a:prstGeom prst="rect">
            <a:avLst/>
          </a:prstGeom>
        </p:spPr>
        <p:txBody>
          <a:bodyPr/>
          <a:lstStyle>
            <a:lvl1pPr algn="l" defTabSz="6856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9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000" dirty="0"/>
              <a:t>We have set our “must wins” and focus our </a:t>
            </a:r>
            <a:r>
              <a:rPr lang="en-US" sz="2000" dirty="0" err="1"/>
              <a:t>effeorts</a:t>
            </a:r>
            <a:endParaRPr lang="nb-NO" sz="2000" dirty="0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08DDDFA5-B638-DDF9-DE91-1B1BCA273F87}"/>
              </a:ext>
            </a:extLst>
          </p:cNvPr>
          <p:cNvSpPr txBox="1"/>
          <p:nvPr/>
        </p:nvSpPr>
        <p:spPr>
          <a:xfrm>
            <a:off x="197291" y="1064029"/>
            <a:ext cx="5031414" cy="310514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Develop a new used cars business model and double the volume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Invest and expand our </a:t>
            </a:r>
            <a:r>
              <a:rPr lang="en-US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damage&amp;repair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business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Become benchmark on effective aftersales services operation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Become a disruptor and develop Car Subscription, Carsharing, Car-rental, and administrative services for fleet customers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Create an ecosystem for </a:t>
            </a:r>
            <a:r>
              <a:rPr lang="en-US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valueadding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customer experience when buying the car, owning the car, using the car and selling their car</a:t>
            </a:r>
          </a:p>
        </p:txBody>
      </p:sp>
      <p:pic>
        <p:nvPicPr>
          <p:cNvPr id="3" name="Picture 31">
            <a:extLst>
              <a:ext uri="{FF2B5EF4-FFF2-40B4-BE49-F238E27FC236}">
                <a16:creationId xmlns:a16="http://schemas.microsoft.com/office/drawing/2014/main" id="{77549A95-DC57-7897-2BCC-F18AF11DBB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957" t="625" r="10483" b="-625"/>
          <a:stretch/>
        </p:blipFill>
        <p:spPr>
          <a:xfrm>
            <a:off x="5308601" y="163059"/>
            <a:ext cx="3726306" cy="482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377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09D2B33-DC3A-4752-897D-F2E1EA9D274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09D2B33-DC3A-4752-897D-F2E1EA9D27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6" descr="7:57:148âVolkswagen makes racing history with record-breaking electric race  car | Ars Technica">
            <a:extLst>
              <a:ext uri="{FF2B5EF4-FFF2-40B4-BE49-F238E27FC236}">
                <a16:creationId xmlns:a16="http://schemas.microsoft.com/office/drawing/2014/main" id="{98E62A1A-FEA0-4508-A9D7-EC48716FE4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1" b="4999"/>
          <a:stretch/>
        </p:blipFill>
        <p:spPr bwMode="auto">
          <a:xfrm>
            <a:off x="0" y="0"/>
            <a:ext cx="9144000" cy="507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C8B68DF-D786-4499-B366-3664A4EBEA72}"/>
              </a:ext>
            </a:extLst>
          </p:cNvPr>
          <p:cNvSpPr/>
          <p:nvPr/>
        </p:nvSpPr>
        <p:spPr>
          <a:xfrm>
            <a:off x="0" y="0"/>
            <a:ext cx="9143999" cy="5067300"/>
          </a:xfrm>
          <a:prstGeom prst="rect">
            <a:avLst/>
          </a:prstGeom>
          <a:solidFill>
            <a:schemeClr val="accent6">
              <a:lumMod val="2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400" err="1"/>
          </a:p>
        </p:txBody>
      </p:sp>
      <p:pic>
        <p:nvPicPr>
          <p:cNvPr id="21" name="Picture 2" descr="Åsane Møller Bil Minde Hvit - Macronstore.no">
            <a:extLst>
              <a:ext uri="{FF2B5EF4-FFF2-40B4-BE49-F238E27FC236}">
                <a16:creationId xmlns:a16="http://schemas.microsoft.com/office/drawing/2014/main" id="{2BAFD7FB-6FB0-49BE-AD7D-AD6F324384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919692"/>
              </a:clrFrom>
              <a:clrTo>
                <a:srgbClr val="91969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33" b="16074"/>
          <a:stretch/>
        </p:blipFill>
        <p:spPr bwMode="auto">
          <a:xfrm>
            <a:off x="7511866" y="4461778"/>
            <a:ext cx="1632134" cy="34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6">
            <a:extLst>
              <a:ext uri="{FF2B5EF4-FFF2-40B4-BE49-F238E27FC236}">
                <a16:creationId xmlns:a16="http://schemas.microsoft.com/office/drawing/2014/main" id="{E75D145B-2A55-6069-F2AD-C85EFC49D72A}"/>
              </a:ext>
            </a:extLst>
          </p:cNvPr>
          <p:cNvGrpSpPr/>
          <p:nvPr/>
        </p:nvGrpSpPr>
        <p:grpSpPr>
          <a:xfrm>
            <a:off x="1198449" y="330198"/>
            <a:ext cx="3393712" cy="549362"/>
            <a:chOff x="981856" y="3570110"/>
            <a:chExt cx="3393712" cy="549362"/>
          </a:xfrm>
        </p:grpSpPr>
        <p:sp>
          <p:nvSpPr>
            <p:cNvPr id="43" name="TextBox 8">
              <a:extLst>
                <a:ext uri="{FF2B5EF4-FFF2-40B4-BE49-F238E27FC236}">
                  <a16:creationId xmlns:a16="http://schemas.microsoft.com/office/drawing/2014/main" id="{9ADCC307-7D55-AEB7-CE08-7D9C1B8AF257}"/>
                </a:ext>
              </a:extLst>
            </p:cNvPr>
            <p:cNvSpPr txBox="1"/>
            <p:nvPr/>
          </p:nvSpPr>
          <p:spPr>
            <a:xfrm>
              <a:off x="1697206" y="3659981"/>
              <a:ext cx="2678362" cy="268920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b="1" dirty="0">
                  <a:solidFill>
                    <a:schemeClr val="bg2"/>
                  </a:solidFill>
                  <a:latin typeface="Arial Black" panose="020B0604020202020204" pitchFamily="34" charset="0"/>
                  <a:ea typeface="Roboto" charset="0"/>
                  <a:cs typeface="Arial Black" panose="020B0604020202020204" pitchFamily="34" charset="0"/>
                </a:rPr>
                <a:t>Background, growth of EV</a:t>
              </a:r>
            </a:p>
          </p:txBody>
        </p:sp>
        <p:cxnSp>
          <p:nvCxnSpPr>
            <p:cNvPr id="44" name="Straight Connector 9">
              <a:extLst>
                <a:ext uri="{FF2B5EF4-FFF2-40B4-BE49-F238E27FC236}">
                  <a16:creationId xmlns:a16="http://schemas.microsoft.com/office/drawing/2014/main" id="{FC966549-2A95-C7E8-0290-D02619DA285E}"/>
                </a:ext>
              </a:extLst>
            </p:cNvPr>
            <p:cNvCxnSpPr/>
            <p:nvPr/>
          </p:nvCxnSpPr>
          <p:spPr>
            <a:xfrm>
              <a:off x="1692324" y="3997163"/>
              <a:ext cx="34399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10">
              <a:extLst>
                <a:ext uri="{FF2B5EF4-FFF2-40B4-BE49-F238E27FC236}">
                  <a16:creationId xmlns:a16="http://schemas.microsoft.com/office/drawing/2014/main" id="{96ADE78F-0161-FE20-DFB5-A657C16ADDED}"/>
                </a:ext>
              </a:extLst>
            </p:cNvPr>
            <p:cNvSpPr/>
            <p:nvPr/>
          </p:nvSpPr>
          <p:spPr>
            <a:xfrm>
              <a:off x="981856" y="3570110"/>
              <a:ext cx="549362" cy="54936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45720" rIns="0" bIns="0" rtlCol="0" anchor="ctr"/>
            <a:lstStyle/>
            <a:p>
              <a:pPr algn="ctr"/>
              <a:r>
                <a:rPr lang="en-US" sz="2000" b="1" spc="300" dirty="0">
                  <a:latin typeface="Arial Black" panose="020B0604020202020204" pitchFamily="34" charset="0"/>
                  <a:ea typeface="linea-basic-10" charset="0"/>
                  <a:cs typeface="Arial Black" panose="020B0604020202020204" pitchFamily="34" charset="0"/>
                </a:rPr>
                <a:t>01</a:t>
              </a:r>
            </a:p>
          </p:txBody>
        </p:sp>
      </p:grpSp>
      <p:grpSp>
        <p:nvGrpSpPr>
          <p:cNvPr id="46" name="Group 11">
            <a:extLst>
              <a:ext uri="{FF2B5EF4-FFF2-40B4-BE49-F238E27FC236}">
                <a16:creationId xmlns:a16="http://schemas.microsoft.com/office/drawing/2014/main" id="{76375AF8-51AC-CEA0-B9A0-BAD076CCF61E}"/>
              </a:ext>
            </a:extLst>
          </p:cNvPr>
          <p:cNvGrpSpPr/>
          <p:nvPr/>
        </p:nvGrpSpPr>
        <p:grpSpPr>
          <a:xfrm>
            <a:off x="1198449" y="1230423"/>
            <a:ext cx="4366349" cy="549362"/>
            <a:chOff x="981856" y="3348884"/>
            <a:chExt cx="4366349" cy="549362"/>
          </a:xfrm>
        </p:grpSpPr>
        <p:sp>
          <p:nvSpPr>
            <p:cNvPr id="48" name="TextBox 13">
              <a:extLst>
                <a:ext uri="{FF2B5EF4-FFF2-40B4-BE49-F238E27FC236}">
                  <a16:creationId xmlns:a16="http://schemas.microsoft.com/office/drawing/2014/main" id="{8A1DCAD7-225B-A06A-8C5D-3632ED0C4A20}"/>
                </a:ext>
              </a:extLst>
            </p:cNvPr>
            <p:cNvSpPr txBox="1"/>
            <p:nvPr/>
          </p:nvSpPr>
          <p:spPr>
            <a:xfrm>
              <a:off x="1697206" y="3446129"/>
              <a:ext cx="3650999" cy="437043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nb-NO" sz="1400" dirty="0">
                  <a:solidFill>
                    <a:schemeClr val="bg2"/>
                  </a:solidFill>
                </a:rPr>
                <a:t>Market trends, </a:t>
              </a:r>
              <a:r>
                <a:rPr lang="nb-NO" sz="1400" dirty="0" err="1">
                  <a:solidFill>
                    <a:schemeClr val="bg2"/>
                  </a:solidFill>
                </a:rPr>
                <a:t>automotive</a:t>
              </a:r>
              <a:r>
                <a:rPr lang="nb-NO" sz="1400" dirty="0">
                  <a:solidFill>
                    <a:schemeClr val="bg2"/>
                  </a:solidFill>
                </a:rPr>
                <a:t> </a:t>
              </a:r>
              <a:r>
                <a:rPr lang="nb-NO" sz="1400" dirty="0" err="1">
                  <a:solidFill>
                    <a:schemeClr val="bg2"/>
                  </a:solidFill>
                </a:rPr>
                <a:t>being</a:t>
              </a:r>
              <a:r>
                <a:rPr lang="nb-NO" sz="1400" dirty="0">
                  <a:solidFill>
                    <a:schemeClr val="bg2"/>
                  </a:solidFill>
                </a:rPr>
                <a:t> </a:t>
              </a:r>
              <a:r>
                <a:rPr lang="nb-NO" sz="1400" dirty="0" err="1">
                  <a:solidFill>
                    <a:schemeClr val="bg2"/>
                  </a:solidFill>
                </a:rPr>
                <a:t>transformed</a:t>
              </a:r>
              <a:endParaRPr lang="nb-NO" sz="1400" dirty="0">
                <a:solidFill>
                  <a:schemeClr val="bg2"/>
                </a:solidFill>
              </a:endParaRPr>
            </a:p>
            <a:p>
              <a:pPr>
                <a:lnSpc>
                  <a:spcPct val="80000"/>
                </a:lnSpc>
              </a:pPr>
              <a:endParaRPr lang="en-US" sz="1400" b="1" dirty="0">
                <a:latin typeface="+mj-lt"/>
                <a:ea typeface="Roboto" charset="0"/>
                <a:cs typeface="Roboto" charset="0"/>
              </a:endParaRPr>
            </a:p>
          </p:txBody>
        </p:sp>
        <p:cxnSp>
          <p:nvCxnSpPr>
            <p:cNvPr id="49" name="Straight Connector 14">
              <a:extLst>
                <a:ext uri="{FF2B5EF4-FFF2-40B4-BE49-F238E27FC236}">
                  <a16:creationId xmlns:a16="http://schemas.microsoft.com/office/drawing/2014/main" id="{B2FD8692-9260-FD00-EEC1-33E4ACCA49A8}"/>
                </a:ext>
              </a:extLst>
            </p:cNvPr>
            <p:cNvCxnSpPr/>
            <p:nvPr/>
          </p:nvCxnSpPr>
          <p:spPr>
            <a:xfrm>
              <a:off x="1692324" y="3783311"/>
              <a:ext cx="343990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15">
              <a:extLst>
                <a:ext uri="{FF2B5EF4-FFF2-40B4-BE49-F238E27FC236}">
                  <a16:creationId xmlns:a16="http://schemas.microsoft.com/office/drawing/2014/main" id="{3FD087EC-5545-330C-C8E7-906FAF1EC24D}"/>
                </a:ext>
              </a:extLst>
            </p:cNvPr>
            <p:cNvSpPr/>
            <p:nvPr/>
          </p:nvSpPr>
          <p:spPr>
            <a:xfrm>
              <a:off x="981856" y="3348884"/>
              <a:ext cx="549362" cy="54936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45720" rIns="0" bIns="0" rtlCol="0" anchor="ctr"/>
            <a:lstStyle/>
            <a:p>
              <a:pPr algn="ctr"/>
              <a:r>
                <a:rPr lang="en-US" sz="2000" b="1" spc="300" dirty="0">
                  <a:latin typeface="+mj-lt"/>
                  <a:ea typeface="linea-basic-10" charset="0"/>
                  <a:cs typeface="linea-basic-10" charset="0"/>
                </a:rPr>
                <a:t>02</a:t>
              </a:r>
            </a:p>
          </p:txBody>
        </p:sp>
      </p:grpSp>
      <p:grpSp>
        <p:nvGrpSpPr>
          <p:cNvPr id="51" name="Group 16">
            <a:extLst>
              <a:ext uri="{FF2B5EF4-FFF2-40B4-BE49-F238E27FC236}">
                <a16:creationId xmlns:a16="http://schemas.microsoft.com/office/drawing/2014/main" id="{FD8DA53F-4332-12FF-EDA2-BF0341483D81}"/>
              </a:ext>
            </a:extLst>
          </p:cNvPr>
          <p:cNvGrpSpPr/>
          <p:nvPr/>
        </p:nvGrpSpPr>
        <p:grpSpPr>
          <a:xfrm>
            <a:off x="1205823" y="2241262"/>
            <a:ext cx="2808231" cy="549362"/>
            <a:chOff x="989230" y="3238272"/>
            <a:chExt cx="2808231" cy="549362"/>
          </a:xfrm>
        </p:grpSpPr>
        <p:sp>
          <p:nvSpPr>
            <p:cNvPr id="53" name="TextBox 18">
              <a:extLst>
                <a:ext uri="{FF2B5EF4-FFF2-40B4-BE49-F238E27FC236}">
                  <a16:creationId xmlns:a16="http://schemas.microsoft.com/office/drawing/2014/main" id="{A87AED0E-2C05-A355-1C7A-675329BFC69A}"/>
                </a:ext>
              </a:extLst>
            </p:cNvPr>
            <p:cNvSpPr txBox="1"/>
            <p:nvPr/>
          </p:nvSpPr>
          <p:spPr>
            <a:xfrm>
              <a:off x="1704580" y="3320769"/>
              <a:ext cx="2092881" cy="437043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nb-NO" sz="1400" dirty="0" err="1">
                  <a:solidFill>
                    <a:schemeClr val="bg2"/>
                  </a:solidFill>
                </a:rPr>
                <a:t>Implications</a:t>
              </a:r>
              <a:r>
                <a:rPr lang="nb-NO" sz="1400" dirty="0">
                  <a:solidFill>
                    <a:schemeClr val="bg2"/>
                  </a:solidFill>
                </a:rPr>
                <a:t> for Møller Bil</a:t>
              </a:r>
            </a:p>
            <a:p>
              <a:pPr>
                <a:lnSpc>
                  <a:spcPct val="80000"/>
                </a:lnSpc>
              </a:pPr>
              <a:endParaRPr lang="en-US" sz="1400" b="1" dirty="0">
                <a:latin typeface="+mj-lt"/>
                <a:ea typeface="Roboto" charset="0"/>
                <a:cs typeface="Roboto" charset="0"/>
              </a:endParaRPr>
            </a:p>
          </p:txBody>
        </p:sp>
        <p:cxnSp>
          <p:nvCxnSpPr>
            <p:cNvPr id="54" name="Straight Connector 19">
              <a:extLst>
                <a:ext uri="{FF2B5EF4-FFF2-40B4-BE49-F238E27FC236}">
                  <a16:creationId xmlns:a16="http://schemas.microsoft.com/office/drawing/2014/main" id="{AE634BF7-1F66-84DE-D1EB-F3808DC2BF7E}"/>
                </a:ext>
              </a:extLst>
            </p:cNvPr>
            <p:cNvCxnSpPr/>
            <p:nvPr/>
          </p:nvCxnSpPr>
          <p:spPr>
            <a:xfrm>
              <a:off x="1699698" y="3657951"/>
              <a:ext cx="343990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20">
              <a:extLst>
                <a:ext uri="{FF2B5EF4-FFF2-40B4-BE49-F238E27FC236}">
                  <a16:creationId xmlns:a16="http://schemas.microsoft.com/office/drawing/2014/main" id="{EBCB2B7E-A2A5-B9CE-C023-21D0BAFE29FF}"/>
                </a:ext>
              </a:extLst>
            </p:cNvPr>
            <p:cNvSpPr/>
            <p:nvPr/>
          </p:nvSpPr>
          <p:spPr>
            <a:xfrm>
              <a:off x="989230" y="3238272"/>
              <a:ext cx="549362" cy="54936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45720" rIns="0" bIns="0" rtlCol="0" anchor="ctr"/>
            <a:lstStyle/>
            <a:p>
              <a:pPr algn="ctr"/>
              <a:r>
                <a:rPr lang="en-US" sz="2000" b="1" spc="300" dirty="0">
                  <a:latin typeface="+mj-lt"/>
                  <a:ea typeface="linea-basic-10" charset="0"/>
                  <a:cs typeface="linea-basic-10" charset="0"/>
                </a:rPr>
                <a:t>03</a:t>
              </a:r>
            </a:p>
          </p:txBody>
        </p:sp>
      </p:grpSp>
      <p:grpSp>
        <p:nvGrpSpPr>
          <p:cNvPr id="56" name="Group 21">
            <a:extLst>
              <a:ext uri="{FF2B5EF4-FFF2-40B4-BE49-F238E27FC236}">
                <a16:creationId xmlns:a16="http://schemas.microsoft.com/office/drawing/2014/main" id="{FEF2FC2D-6A70-CB26-8FDF-B620540FA64E}"/>
              </a:ext>
            </a:extLst>
          </p:cNvPr>
          <p:cNvGrpSpPr/>
          <p:nvPr/>
        </p:nvGrpSpPr>
        <p:grpSpPr>
          <a:xfrm>
            <a:off x="1205823" y="3215228"/>
            <a:ext cx="2332779" cy="549362"/>
            <a:chOff x="989230" y="3090787"/>
            <a:chExt cx="2332779" cy="549362"/>
          </a:xfrm>
        </p:grpSpPr>
        <p:sp>
          <p:nvSpPr>
            <p:cNvPr id="58" name="TextBox 23">
              <a:extLst>
                <a:ext uri="{FF2B5EF4-FFF2-40B4-BE49-F238E27FC236}">
                  <a16:creationId xmlns:a16="http://schemas.microsoft.com/office/drawing/2014/main" id="{A2629B04-F055-3CE6-3C95-AC3FF33DE5CD}"/>
                </a:ext>
              </a:extLst>
            </p:cNvPr>
            <p:cNvSpPr txBox="1"/>
            <p:nvPr/>
          </p:nvSpPr>
          <p:spPr>
            <a:xfrm>
              <a:off x="1697205" y="3173284"/>
              <a:ext cx="1624804" cy="307777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 lvl="0">
                <a:defRPr/>
              </a:pPr>
              <a:r>
                <a:rPr lang="nb-NO" sz="1400" dirty="0">
                  <a:solidFill>
                    <a:schemeClr val="bg2"/>
                  </a:solidFill>
                </a:rPr>
                <a:t>«Must </a:t>
              </a:r>
              <a:r>
                <a:rPr lang="nb-NO" sz="1400" dirty="0" err="1">
                  <a:solidFill>
                    <a:schemeClr val="bg2"/>
                  </a:solidFill>
                </a:rPr>
                <a:t>win</a:t>
              </a:r>
              <a:r>
                <a:rPr lang="nb-NO" sz="1400" dirty="0">
                  <a:solidFill>
                    <a:schemeClr val="bg2"/>
                  </a:solidFill>
                </a:rPr>
                <a:t> </a:t>
              </a:r>
              <a:r>
                <a:rPr lang="nb-NO" sz="1400" dirty="0" err="1">
                  <a:solidFill>
                    <a:schemeClr val="bg2"/>
                  </a:solidFill>
                </a:rPr>
                <a:t>battles</a:t>
              </a:r>
              <a:r>
                <a:rPr lang="nb-NO" sz="1400" dirty="0">
                  <a:solidFill>
                    <a:schemeClr val="bg2"/>
                  </a:solidFill>
                </a:rPr>
                <a:t>» </a:t>
              </a:r>
            </a:p>
          </p:txBody>
        </p:sp>
        <p:cxnSp>
          <p:nvCxnSpPr>
            <p:cNvPr id="59" name="Straight Connector 24">
              <a:extLst>
                <a:ext uri="{FF2B5EF4-FFF2-40B4-BE49-F238E27FC236}">
                  <a16:creationId xmlns:a16="http://schemas.microsoft.com/office/drawing/2014/main" id="{DD0463C6-0B3C-3DBB-53CB-FA85E6BCC1C9}"/>
                </a:ext>
              </a:extLst>
            </p:cNvPr>
            <p:cNvCxnSpPr/>
            <p:nvPr/>
          </p:nvCxnSpPr>
          <p:spPr>
            <a:xfrm>
              <a:off x="1692323" y="3510466"/>
              <a:ext cx="343990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25">
              <a:extLst>
                <a:ext uri="{FF2B5EF4-FFF2-40B4-BE49-F238E27FC236}">
                  <a16:creationId xmlns:a16="http://schemas.microsoft.com/office/drawing/2014/main" id="{4B9EBA67-7F16-AAF5-C239-BAE1D4B2A414}"/>
                </a:ext>
              </a:extLst>
            </p:cNvPr>
            <p:cNvSpPr/>
            <p:nvPr/>
          </p:nvSpPr>
          <p:spPr>
            <a:xfrm>
              <a:off x="989230" y="3090787"/>
              <a:ext cx="549362" cy="54936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45720" rIns="0" bIns="0" rtlCol="0" anchor="ctr"/>
            <a:lstStyle/>
            <a:p>
              <a:pPr algn="ctr"/>
              <a:r>
                <a:rPr lang="en-US" sz="2000" b="1" spc="300" dirty="0">
                  <a:latin typeface="+mj-lt"/>
                  <a:ea typeface="linea-basic-10" charset="0"/>
                  <a:cs typeface="linea-basic-10" charset="0"/>
                </a:rPr>
                <a:t>04</a:t>
              </a:r>
            </a:p>
          </p:txBody>
        </p:sp>
      </p:grpSp>
      <p:grpSp>
        <p:nvGrpSpPr>
          <p:cNvPr id="61" name="Group 26">
            <a:extLst>
              <a:ext uri="{FF2B5EF4-FFF2-40B4-BE49-F238E27FC236}">
                <a16:creationId xmlns:a16="http://schemas.microsoft.com/office/drawing/2014/main" id="{EDD1D44A-E800-2407-23DE-5A77E2360027}"/>
              </a:ext>
            </a:extLst>
          </p:cNvPr>
          <p:cNvGrpSpPr/>
          <p:nvPr/>
        </p:nvGrpSpPr>
        <p:grpSpPr>
          <a:xfrm>
            <a:off x="1213197" y="4174445"/>
            <a:ext cx="2469356" cy="549362"/>
            <a:chOff x="981856" y="3570110"/>
            <a:chExt cx="2469356" cy="549362"/>
          </a:xfrm>
        </p:grpSpPr>
        <p:sp>
          <p:nvSpPr>
            <p:cNvPr id="63" name="TextBox 28">
              <a:extLst>
                <a:ext uri="{FF2B5EF4-FFF2-40B4-BE49-F238E27FC236}">
                  <a16:creationId xmlns:a16="http://schemas.microsoft.com/office/drawing/2014/main" id="{8D1F898B-141C-DD45-CA65-AC8621665EDD}"/>
                </a:ext>
              </a:extLst>
            </p:cNvPr>
            <p:cNvSpPr txBox="1"/>
            <p:nvPr/>
          </p:nvSpPr>
          <p:spPr>
            <a:xfrm>
              <a:off x="1704580" y="3647857"/>
              <a:ext cx="1746632" cy="307777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 lvl="0">
                <a:defRPr/>
              </a:pPr>
              <a:r>
                <a:rPr lang="nb-NO" sz="1400" dirty="0" err="1">
                  <a:solidFill>
                    <a:schemeClr val="bg2"/>
                  </a:solidFill>
                </a:rPr>
                <a:t>Why</a:t>
              </a:r>
              <a:r>
                <a:rPr lang="nb-NO" sz="1400" dirty="0">
                  <a:solidFill>
                    <a:schemeClr val="bg2"/>
                  </a:solidFill>
                </a:rPr>
                <a:t> </a:t>
              </a:r>
              <a:r>
                <a:rPr lang="nb-NO" sz="1400" dirty="0" err="1">
                  <a:solidFill>
                    <a:schemeClr val="bg2"/>
                  </a:solidFill>
                </a:rPr>
                <a:t>we</a:t>
              </a:r>
              <a:r>
                <a:rPr lang="nb-NO" sz="1400" dirty="0">
                  <a:solidFill>
                    <a:schemeClr val="bg2"/>
                  </a:solidFill>
                </a:rPr>
                <a:t> </a:t>
              </a:r>
              <a:r>
                <a:rPr lang="nb-NO" sz="1400" dirty="0" err="1">
                  <a:solidFill>
                    <a:schemeClr val="bg2"/>
                  </a:solidFill>
                </a:rPr>
                <a:t>will</a:t>
              </a:r>
              <a:r>
                <a:rPr lang="nb-NO" sz="1400" dirty="0">
                  <a:solidFill>
                    <a:schemeClr val="bg2"/>
                  </a:solidFill>
                </a:rPr>
                <a:t> </a:t>
              </a:r>
              <a:r>
                <a:rPr lang="nb-NO" sz="1400" dirty="0" err="1">
                  <a:solidFill>
                    <a:schemeClr val="bg2"/>
                  </a:solidFill>
                </a:rPr>
                <a:t>succeed</a:t>
              </a:r>
              <a:endParaRPr lang="nb-NO" sz="1400" dirty="0">
                <a:solidFill>
                  <a:schemeClr val="bg2"/>
                </a:solidFill>
              </a:endParaRPr>
            </a:p>
          </p:txBody>
        </p:sp>
        <p:cxnSp>
          <p:nvCxnSpPr>
            <p:cNvPr id="64" name="Straight Connector 29">
              <a:extLst>
                <a:ext uri="{FF2B5EF4-FFF2-40B4-BE49-F238E27FC236}">
                  <a16:creationId xmlns:a16="http://schemas.microsoft.com/office/drawing/2014/main" id="{7CB5CAD8-F50B-FC8F-F8F6-3D670EAFB24F}"/>
                </a:ext>
              </a:extLst>
            </p:cNvPr>
            <p:cNvCxnSpPr/>
            <p:nvPr/>
          </p:nvCxnSpPr>
          <p:spPr>
            <a:xfrm>
              <a:off x="1699698" y="3985039"/>
              <a:ext cx="343990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30">
              <a:extLst>
                <a:ext uri="{FF2B5EF4-FFF2-40B4-BE49-F238E27FC236}">
                  <a16:creationId xmlns:a16="http://schemas.microsoft.com/office/drawing/2014/main" id="{66FAE96B-5283-46F6-C813-F2957A5535CA}"/>
                </a:ext>
              </a:extLst>
            </p:cNvPr>
            <p:cNvSpPr/>
            <p:nvPr/>
          </p:nvSpPr>
          <p:spPr>
            <a:xfrm>
              <a:off x="981856" y="3570110"/>
              <a:ext cx="549362" cy="54936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45720" rIns="0" bIns="0" rtlCol="0" anchor="ctr"/>
            <a:lstStyle/>
            <a:p>
              <a:pPr algn="ctr"/>
              <a:r>
                <a:rPr lang="en-US" sz="2000" b="1" spc="300" dirty="0">
                  <a:latin typeface="+mj-lt"/>
                  <a:ea typeface="linea-basic-10" charset="0"/>
                  <a:cs typeface="linea-basic-10" charset="0"/>
                </a:rPr>
                <a:t>05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9035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4">
            <a:extLst>
              <a:ext uri="{FF2B5EF4-FFF2-40B4-BE49-F238E27FC236}">
                <a16:creationId xmlns:a16="http://schemas.microsoft.com/office/drawing/2014/main" id="{1B6A1FB9-43EE-48D6-7B63-1FFC2FDC9C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67" t="-107" b="107"/>
          <a:stretch/>
        </p:blipFill>
        <p:spPr>
          <a:xfrm>
            <a:off x="0" y="-5529"/>
            <a:ext cx="9144000" cy="5149029"/>
          </a:xfrm>
          <a:prstGeom prst="rect">
            <a:avLst/>
          </a:prstGeom>
          <a:ln>
            <a:noFill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BC4894-311B-42D6-810C-FEFB5A150D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14FFE-B37B-4EBE-AE78-DB69AC2616F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D4EFE7C-5E7B-43F8-8E92-977A9CC64412}" type="slidenum">
              <a:rPr lang="nb-NO" smtClean="0"/>
              <a:pPr/>
              <a:t>20</a:t>
            </a:fld>
            <a:endParaRPr lang="nb-NO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A2857642-25FA-472B-DE5F-2EA99B0D39FD}"/>
              </a:ext>
            </a:extLst>
          </p:cNvPr>
          <p:cNvSpPr/>
          <p:nvPr/>
        </p:nvSpPr>
        <p:spPr>
          <a:xfrm>
            <a:off x="0" y="0"/>
            <a:ext cx="9144000" cy="5209868"/>
          </a:xfrm>
          <a:prstGeom prst="rect">
            <a:avLst/>
          </a:prstGeom>
          <a:solidFill>
            <a:schemeClr val="accent6">
              <a:lumMod val="2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400" err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414E52-E84F-494E-9F97-6E524C488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2239" y="2466432"/>
            <a:ext cx="3669389" cy="881452"/>
          </a:xfrm>
        </p:spPr>
        <p:txBody>
          <a:bodyPr/>
          <a:lstStyle/>
          <a:p>
            <a:r>
              <a:rPr lang="nb-NO" sz="3200" dirty="0">
                <a:solidFill>
                  <a:schemeClr val="bg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The best </a:t>
            </a:r>
            <a:r>
              <a:rPr lang="nb-NO" sz="3200" dirty="0" err="1">
                <a:solidFill>
                  <a:schemeClr val="bg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people</a:t>
            </a:r>
            <a:r>
              <a:rPr lang="nb-NO" sz="3200" dirty="0">
                <a:solidFill>
                  <a:schemeClr val="bg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nb-NO" sz="3200" dirty="0" err="1">
                <a:solidFill>
                  <a:schemeClr val="bg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always</a:t>
            </a:r>
            <a:r>
              <a:rPr lang="nb-NO" sz="3200" dirty="0">
                <a:solidFill>
                  <a:schemeClr val="bg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nb-NO" sz="3200" dirty="0" err="1">
                <a:solidFill>
                  <a:schemeClr val="bg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wins</a:t>
            </a:r>
            <a:endParaRPr lang="nb-NO" sz="3200" dirty="0">
              <a:solidFill>
                <a:schemeClr val="bg2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0" name="Bilde 13">
            <a:extLst>
              <a:ext uri="{FF2B5EF4-FFF2-40B4-BE49-F238E27FC236}">
                <a16:creationId xmlns:a16="http://schemas.microsoft.com/office/drawing/2014/main" id="{2BBE6BDA-FC19-BCE9-42A9-BB9CF62A5D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507" y="1960645"/>
            <a:ext cx="918043" cy="63209"/>
          </a:xfrm>
          <a:prstGeom prst="rect">
            <a:avLst/>
          </a:prstGeom>
        </p:spPr>
      </p:pic>
      <p:pic>
        <p:nvPicPr>
          <p:cNvPr id="2" name="Picture 2" descr="home | Great Place To Work® Norway">
            <a:extLst>
              <a:ext uri="{FF2B5EF4-FFF2-40B4-BE49-F238E27FC236}">
                <a16:creationId xmlns:a16="http://schemas.microsoft.com/office/drawing/2014/main" id="{53408D53-FEB0-E161-0AF6-559452485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4391" y="59987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8A61E7CE-FCC9-535E-8163-EF4640DFC6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7271" y="5532922"/>
            <a:ext cx="5622462" cy="20298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39">
            <a:extLst>
              <a:ext uri="{FF2B5EF4-FFF2-40B4-BE49-F238E27FC236}">
                <a16:creationId xmlns:a16="http://schemas.microsoft.com/office/drawing/2014/main" id="{7019A13E-6F35-1371-75A5-ADD38857083E}"/>
              </a:ext>
            </a:extLst>
          </p:cNvPr>
          <p:cNvSpPr txBox="1"/>
          <p:nvPr/>
        </p:nvSpPr>
        <p:spPr>
          <a:xfrm>
            <a:off x="1250951" y="5611533"/>
            <a:ext cx="211822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685697">
              <a:lnSpc>
                <a:spcPct val="90000"/>
              </a:lnSpc>
              <a:spcBef>
                <a:spcPts val="200"/>
              </a:spcBef>
              <a:buClr>
                <a:srgbClr val="0000FF"/>
              </a:buClr>
              <a:defRPr/>
            </a:pPr>
            <a:r>
              <a:rPr lang="nb-NO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83 </a:t>
            </a:r>
            <a:r>
              <a:rPr lang="nb-NO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vs.78 i fjor</a:t>
            </a:r>
          </a:p>
        </p:txBody>
      </p:sp>
    </p:spTree>
    <p:extLst>
      <p:ext uri="{BB962C8B-B14F-4D97-AF65-F5344CB8AC3E}">
        <p14:creationId xmlns:p14="http://schemas.microsoft.com/office/powerpoint/2010/main" val="34186077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" name="Object 55" hidden="1">
            <a:extLst>
              <a:ext uri="{FF2B5EF4-FFF2-40B4-BE49-F238E27FC236}">
                <a16:creationId xmlns:a16="http://schemas.microsoft.com/office/drawing/2014/main" id="{DDF58546-BB79-44B1-AB85-0D0E9893AD6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51283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56" name="Object 55" hidden="1">
                        <a:extLst>
                          <a:ext uri="{FF2B5EF4-FFF2-40B4-BE49-F238E27FC236}">
                            <a16:creationId xmlns:a16="http://schemas.microsoft.com/office/drawing/2014/main" id="{DDF58546-BB79-44B1-AB85-0D0E9893AD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5C1FC51F-2B41-4E38-A9B7-1702744F1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00" y="327917"/>
            <a:ext cx="8352000" cy="526298"/>
          </a:xfrm>
        </p:spPr>
        <p:txBody>
          <a:bodyPr vert="horz"/>
          <a:lstStyle/>
          <a:p>
            <a:r>
              <a:rPr lang="nb-NO" dirty="0">
                <a:latin typeface="Arial"/>
                <a:cs typeface="Arial"/>
              </a:rPr>
              <a:t>«</a:t>
            </a:r>
            <a:r>
              <a:rPr lang="nb-NO" dirty="0" err="1">
                <a:latin typeface="Arial"/>
                <a:cs typeface="Arial"/>
              </a:rPr>
              <a:t>Operational</a:t>
            </a:r>
            <a:r>
              <a:rPr lang="nb-NO" dirty="0">
                <a:latin typeface="Arial"/>
                <a:cs typeface="Arial"/>
              </a:rPr>
              <a:t> </a:t>
            </a:r>
            <a:r>
              <a:rPr lang="nb-NO" dirty="0" err="1">
                <a:latin typeface="Arial"/>
                <a:cs typeface="Arial"/>
              </a:rPr>
              <a:t>Excellence</a:t>
            </a:r>
            <a:r>
              <a:rPr lang="nb-NO" dirty="0">
                <a:latin typeface="Arial"/>
                <a:cs typeface="Arial"/>
              </a:rPr>
              <a:t>» </a:t>
            </a:r>
            <a:br>
              <a:rPr lang="nb-NO" dirty="0">
                <a:latin typeface="Arial"/>
                <a:cs typeface="Arial"/>
              </a:rPr>
            </a:br>
            <a:r>
              <a:rPr lang="nb-NO" dirty="0" err="1">
                <a:latin typeface="Arial"/>
                <a:cs typeface="Arial"/>
              </a:rPr>
              <a:t>Create</a:t>
            </a:r>
            <a:r>
              <a:rPr lang="nb-NO" dirty="0">
                <a:latin typeface="Arial"/>
                <a:cs typeface="Arial"/>
              </a:rPr>
              <a:t> </a:t>
            </a:r>
            <a:r>
              <a:rPr lang="nb-NO" dirty="0" err="1">
                <a:latin typeface="Arial"/>
                <a:cs typeface="Arial"/>
              </a:rPr>
              <a:t>the</a:t>
            </a:r>
            <a:r>
              <a:rPr lang="nb-NO" dirty="0">
                <a:latin typeface="Arial"/>
                <a:cs typeface="Arial"/>
              </a:rPr>
              <a:t> most </a:t>
            </a:r>
            <a:r>
              <a:rPr lang="nb-NO" dirty="0" err="1">
                <a:latin typeface="Arial"/>
                <a:cs typeface="Arial"/>
              </a:rPr>
              <a:t>effective</a:t>
            </a:r>
            <a:r>
              <a:rPr lang="nb-NO" dirty="0">
                <a:latin typeface="Arial"/>
                <a:cs typeface="Arial"/>
              </a:rPr>
              <a:t> and </a:t>
            </a:r>
            <a:r>
              <a:rPr lang="nb-NO" dirty="0" err="1">
                <a:latin typeface="Arial"/>
                <a:cs typeface="Arial"/>
              </a:rPr>
              <a:t>customer</a:t>
            </a:r>
            <a:r>
              <a:rPr lang="nb-NO" dirty="0">
                <a:latin typeface="Arial"/>
                <a:cs typeface="Arial"/>
              </a:rPr>
              <a:t> </a:t>
            </a:r>
            <a:r>
              <a:rPr lang="nb-NO" dirty="0" err="1">
                <a:latin typeface="Arial"/>
                <a:cs typeface="Arial"/>
              </a:rPr>
              <a:t>friendly</a:t>
            </a:r>
            <a:r>
              <a:rPr lang="nb-NO" dirty="0">
                <a:latin typeface="Arial"/>
                <a:cs typeface="Arial"/>
              </a:rPr>
              <a:t> </a:t>
            </a:r>
            <a:r>
              <a:rPr lang="nb-NO" dirty="0" err="1">
                <a:latin typeface="Arial"/>
                <a:cs typeface="Arial"/>
              </a:rPr>
              <a:t>aftersales</a:t>
            </a:r>
            <a:r>
              <a:rPr lang="nb-NO" dirty="0">
                <a:latin typeface="Arial"/>
                <a:cs typeface="Arial"/>
              </a:rPr>
              <a:t> services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0182BD-6F21-4DEF-B5BC-40B8492D6D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9666" y="-859325"/>
            <a:ext cx="8179630" cy="186974"/>
          </a:xfrm>
        </p:spPr>
        <p:txBody>
          <a:bodyPr/>
          <a:lstStyle/>
          <a:p>
            <a:r>
              <a:rPr lang="nb-NO" dirty="0"/>
              <a:t>Møller Bil «must </a:t>
            </a:r>
            <a:r>
              <a:rPr lang="nb-NO" dirty="0" err="1"/>
              <a:t>win</a:t>
            </a:r>
            <a:r>
              <a:rPr lang="nb-NO" dirty="0"/>
              <a:t> </a:t>
            </a:r>
            <a:r>
              <a:rPr lang="nb-NO" dirty="0" err="1"/>
              <a:t>battles</a:t>
            </a:r>
            <a:r>
              <a:rPr lang="nb-NO" dirty="0"/>
              <a:t>»</a:t>
            </a:r>
          </a:p>
          <a:p>
            <a:endParaRPr lang="nb-NO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06C97A-651B-4DBF-8394-B997BB34CA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976" y="-640626"/>
            <a:ext cx="8179630" cy="225053"/>
          </a:xfrm>
        </p:spPr>
        <p:txBody>
          <a:bodyPr/>
          <a:lstStyle/>
          <a:p>
            <a:r>
              <a:rPr lang="nb-NO" dirty="0"/>
              <a:t>Components in </a:t>
            </a:r>
            <a:r>
              <a:rPr lang="nb-NO" dirty="0" err="1"/>
              <a:t>future</a:t>
            </a:r>
            <a:r>
              <a:rPr lang="nb-NO" dirty="0"/>
              <a:t> </a:t>
            </a:r>
            <a:r>
              <a:rPr lang="nb-NO" dirty="0" err="1"/>
              <a:t>servicemarket</a:t>
            </a:r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7570BE-EECA-4169-8769-BBE90A84AE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D4EFE7C-5E7B-43F8-8E92-977A9CC64412}" type="slidenum">
              <a:rPr lang="nb-NO" smtClean="0"/>
              <a:pPr/>
              <a:t>21</a:t>
            </a:fld>
            <a:endParaRPr lang="nb-NO"/>
          </a:p>
        </p:txBody>
      </p:sp>
      <p:sp>
        <p:nvSpPr>
          <p:cNvPr id="7" name="Shape 7">
            <a:extLst>
              <a:ext uri="{FF2B5EF4-FFF2-40B4-BE49-F238E27FC236}">
                <a16:creationId xmlns:a16="http://schemas.microsoft.com/office/drawing/2014/main" id="{6CDBBD84-CD5C-47B3-9BE2-5B939ABED16C}"/>
              </a:ext>
            </a:extLst>
          </p:cNvPr>
          <p:cNvSpPr/>
          <p:nvPr/>
        </p:nvSpPr>
        <p:spPr>
          <a:xfrm>
            <a:off x="1201312" y="1636761"/>
            <a:ext cx="400901" cy="3773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66" y="0"/>
                </a:moveTo>
                <a:cubicBezTo>
                  <a:pt x="793" y="0"/>
                  <a:pt x="0" y="842"/>
                  <a:pt x="0" y="1876"/>
                </a:cubicBezTo>
                <a:lnTo>
                  <a:pt x="0" y="14909"/>
                </a:lnTo>
                <a:cubicBezTo>
                  <a:pt x="0" y="15943"/>
                  <a:pt x="793" y="16780"/>
                  <a:pt x="1766" y="16780"/>
                </a:cubicBezTo>
                <a:lnTo>
                  <a:pt x="7824" y="16780"/>
                </a:lnTo>
                <a:lnTo>
                  <a:pt x="7824" y="19298"/>
                </a:lnTo>
                <a:lnTo>
                  <a:pt x="6865" y="19298"/>
                </a:lnTo>
                <a:cubicBezTo>
                  <a:pt x="6266" y="19298"/>
                  <a:pt x="5779" y="19815"/>
                  <a:pt x="5779" y="20452"/>
                </a:cubicBezTo>
                <a:cubicBezTo>
                  <a:pt x="5779" y="21089"/>
                  <a:pt x="6266" y="21600"/>
                  <a:pt x="6865" y="21600"/>
                </a:cubicBezTo>
                <a:lnTo>
                  <a:pt x="9915" y="21600"/>
                </a:lnTo>
                <a:cubicBezTo>
                  <a:pt x="9534" y="21031"/>
                  <a:pt x="9301" y="20344"/>
                  <a:pt x="9301" y="19594"/>
                </a:cubicBezTo>
                <a:cubicBezTo>
                  <a:pt x="9301" y="19594"/>
                  <a:pt x="9301" y="15243"/>
                  <a:pt x="9301" y="15243"/>
                </a:cubicBezTo>
                <a:lnTo>
                  <a:pt x="1766" y="15243"/>
                </a:lnTo>
                <a:cubicBezTo>
                  <a:pt x="1591" y="15243"/>
                  <a:pt x="1446" y="15095"/>
                  <a:pt x="1446" y="14909"/>
                </a:cubicBezTo>
                <a:lnTo>
                  <a:pt x="1446" y="1876"/>
                </a:lnTo>
                <a:cubicBezTo>
                  <a:pt x="1446" y="1690"/>
                  <a:pt x="1591" y="1537"/>
                  <a:pt x="1766" y="1537"/>
                </a:cubicBezTo>
                <a:lnTo>
                  <a:pt x="19834" y="1537"/>
                </a:lnTo>
                <a:cubicBezTo>
                  <a:pt x="20009" y="1537"/>
                  <a:pt x="20154" y="1690"/>
                  <a:pt x="20154" y="1876"/>
                </a:cubicBezTo>
                <a:lnTo>
                  <a:pt x="20154" y="4729"/>
                </a:lnTo>
                <a:cubicBezTo>
                  <a:pt x="20683" y="4795"/>
                  <a:pt x="21179" y="4980"/>
                  <a:pt x="21600" y="5284"/>
                </a:cubicBezTo>
                <a:lnTo>
                  <a:pt x="21600" y="1876"/>
                </a:lnTo>
                <a:cubicBezTo>
                  <a:pt x="21600" y="842"/>
                  <a:pt x="20807" y="0"/>
                  <a:pt x="19834" y="0"/>
                </a:cubicBezTo>
                <a:lnTo>
                  <a:pt x="1766" y="0"/>
                </a:lnTo>
                <a:close/>
                <a:moveTo>
                  <a:pt x="12543" y="6211"/>
                </a:moveTo>
                <a:cubicBezTo>
                  <a:pt x="11535" y="6211"/>
                  <a:pt x="10716" y="7081"/>
                  <a:pt x="10716" y="8153"/>
                </a:cubicBezTo>
                <a:lnTo>
                  <a:pt x="10716" y="19578"/>
                </a:lnTo>
                <a:cubicBezTo>
                  <a:pt x="10716" y="20650"/>
                  <a:pt x="11535" y="21519"/>
                  <a:pt x="12543" y="21519"/>
                </a:cubicBezTo>
                <a:lnTo>
                  <a:pt x="15668" y="21519"/>
                </a:lnTo>
                <a:cubicBezTo>
                  <a:pt x="15469" y="21215"/>
                  <a:pt x="15344" y="20793"/>
                  <a:pt x="15344" y="20425"/>
                </a:cubicBezTo>
                <a:cubicBezTo>
                  <a:pt x="15344" y="20425"/>
                  <a:pt x="15344" y="18764"/>
                  <a:pt x="15344" y="18764"/>
                </a:cubicBezTo>
                <a:lnTo>
                  <a:pt x="12162" y="18764"/>
                </a:lnTo>
                <a:lnTo>
                  <a:pt x="12162" y="8153"/>
                </a:lnTo>
                <a:cubicBezTo>
                  <a:pt x="12162" y="7929"/>
                  <a:pt x="12333" y="7748"/>
                  <a:pt x="12543" y="7748"/>
                </a:cubicBezTo>
                <a:lnTo>
                  <a:pt x="19738" y="7748"/>
                </a:lnTo>
                <a:cubicBezTo>
                  <a:pt x="19948" y="7748"/>
                  <a:pt x="20118" y="7929"/>
                  <a:pt x="20118" y="8153"/>
                </a:cubicBezTo>
                <a:lnTo>
                  <a:pt x="20118" y="11436"/>
                </a:lnTo>
                <a:lnTo>
                  <a:pt x="20661" y="11436"/>
                </a:lnTo>
                <a:cubicBezTo>
                  <a:pt x="20992" y="11436"/>
                  <a:pt x="21298" y="11540"/>
                  <a:pt x="21564" y="11706"/>
                </a:cubicBezTo>
                <a:lnTo>
                  <a:pt x="21564" y="8153"/>
                </a:lnTo>
                <a:cubicBezTo>
                  <a:pt x="21564" y="7081"/>
                  <a:pt x="20746" y="6211"/>
                  <a:pt x="19738" y="6211"/>
                </a:cubicBezTo>
                <a:lnTo>
                  <a:pt x="12543" y="6211"/>
                </a:lnTo>
                <a:close/>
                <a:moveTo>
                  <a:pt x="17145" y="12423"/>
                </a:moveTo>
                <a:cubicBezTo>
                  <a:pt x="16645" y="12423"/>
                  <a:pt x="16237" y="12857"/>
                  <a:pt x="16237" y="13388"/>
                </a:cubicBezTo>
                <a:lnTo>
                  <a:pt x="16237" y="20452"/>
                </a:lnTo>
                <a:cubicBezTo>
                  <a:pt x="16237" y="20982"/>
                  <a:pt x="16645" y="21411"/>
                  <a:pt x="17145" y="21411"/>
                </a:cubicBezTo>
                <a:lnTo>
                  <a:pt x="20651" y="21411"/>
                </a:lnTo>
                <a:cubicBezTo>
                  <a:pt x="21150" y="21411"/>
                  <a:pt x="21559" y="20982"/>
                  <a:pt x="21559" y="20452"/>
                </a:cubicBezTo>
                <a:lnTo>
                  <a:pt x="21559" y="13388"/>
                </a:lnTo>
                <a:cubicBezTo>
                  <a:pt x="21559" y="12857"/>
                  <a:pt x="21150" y="12423"/>
                  <a:pt x="20651" y="12423"/>
                </a:cubicBezTo>
                <a:lnTo>
                  <a:pt x="17145" y="12423"/>
                </a:lnTo>
                <a:close/>
                <a:moveTo>
                  <a:pt x="17323" y="13577"/>
                </a:moveTo>
                <a:lnTo>
                  <a:pt x="20474" y="13577"/>
                </a:lnTo>
                <a:cubicBezTo>
                  <a:pt x="20474" y="13577"/>
                  <a:pt x="20474" y="19680"/>
                  <a:pt x="20474" y="19680"/>
                </a:cubicBezTo>
                <a:lnTo>
                  <a:pt x="17323" y="19680"/>
                </a:lnTo>
                <a:lnTo>
                  <a:pt x="17323" y="13577"/>
                </a:lnTo>
                <a:close/>
                <a:moveTo>
                  <a:pt x="18896" y="20133"/>
                </a:moveTo>
                <a:cubicBezTo>
                  <a:pt x="19106" y="20133"/>
                  <a:pt x="19281" y="20313"/>
                  <a:pt x="19281" y="20538"/>
                </a:cubicBezTo>
                <a:cubicBezTo>
                  <a:pt x="19281" y="20656"/>
                  <a:pt x="19231" y="20760"/>
                  <a:pt x="19154" y="20834"/>
                </a:cubicBezTo>
                <a:cubicBezTo>
                  <a:pt x="19087" y="20901"/>
                  <a:pt x="18994" y="20942"/>
                  <a:pt x="18896" y="20942"/>
                </a:cubicBezTo>
                <a:cubicBezTo>
                  <a:pt x="18796" y="20942"/>
                  <a:pt x="18710" y="20901"/>
                  <a:pt x="18642" y="20834"/>
                </a:cubicBezTo>
                <a:cubicBezTo>
                  <a:pt x="18565" y="20760"/>
                  <a:pt x="18515" y="20656"/>
                  <a:pt x="18515" y="20538"/>
                </a:cubicBezTo>
                <a:cubicBezTo>
                  <a:pt x="18515" y="20313"/>
                  <a:pt x="18684" y="20133"/>
                  <a:pt x="18896" y="20133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lang="nb-NO" sz="2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3EE32E-465B-4E6F-99AF-18C5A4AE8A3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54879" y="2246970"/>
            <a:ext cx="493767" cy="464550"/>
          </a:xfrm>
          <a:prstGeom prst="rect">
            <a:avLst/>
          </a:prstGeom>
        </p:spPr>
      </p:pic>
      <p:pic>
        <p:nvPicPr>
          <p:cNvPr id="9" name="Graphic 8" descr="Venn diagram">
            <a:extLst>
              <a:ext uri="{FF2B5EF4-FFF2-40B4-BE49-F238E27FC236}">
                <a16:creationId xmlns:a16="http://schemas.microsoft.com/office/drawing/2014/main" id="{EECDF139-1924-4743-8271-F52314E550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0763" y="2876086"/>
            <a:ext cx="501998" cy="501998"/>
          </a:xfrm>
          <a:prstGeom prst="rect">
            <a:avLst/>
          </a:prstGeom>
        </p:spPr>
      </p:pic>
      <p:pic>
        <p:nvPicPr>
          <p:cNvPr id="10" name="Graphic 9" descr="Call center">
            <a:extLst>
              <a:ext uri="{FF2B5EF4-FFF2-40B4-BE49-F238E27FC236}">
                <a16:creationId xmlns:a16="http://schemas.microsoft.com/office/drawing/2014/main" id="{4176C2CD-4DCB-44F0-A6B3-D9F0CEC413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75225" y="3561591"/>
            <a:ext cx="453075" cy="453075"/>
          </a:xfrm>
          <a:prstGeom prst="rect">
            <a:avLst/>
          </a:prstGeom>
        </p:spPr>
      </p:pic>
      <p:pic>
        <p:nvPicPr>
          <p:cNvPr id="11" name="Graphic 10" descr="Research">
            <a:extLst>
              <a:ext uri="{FF2B5EF4-FFF2-40B4-BE49-F238E27FC236}">
                <a16:creationId xmlns:a16="http://schemas.microsoft.com/office/drawing/2014/main" id="{A3F036F0-A7AC-4C27-8EA9-F1E86221DC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88094" y="4197052"/>
            <a:ext cx="427337" cy="427337"/>
          </a:xfrm>
          <a:prstGeom prst="rect">
            <a:avLst/>
          </a:prstGeom>
        </p:spPr>
      </p:pic>
      <p:sp>
        <p:nvSpPr>
          <p:cNvPr id="17" name="Oval 11">
            <a:extLst>
              <a:ext uri="{FF2B5EF4-FFF2-40B4-BE49-F238E27FC236}">
                <a16:creationId xmlns:a16="http://schemas.microsoft.com/office/drawing/2014/main" id="{84DD023A-0028-4859-B2E5-19852DB8617E}"/>
              </a:ext>
            </a:extLst>
          </p:cNvPr>
          <p:cNvSpPr>
            <a:spLocks noChangeArrowheads="1"/>
          </p:cNvSpPr>
          <p:nvPr/>
        </p:nvSpPr>
        <p:spPr bwMode="gray">
          <a:xfrm rot="21528394">
            <a:off x="6323573" y="2784885"/>
            <a:ext cx="1567488" cy="1431713"/>
          </a:xfrm>
          <a:prstGeom prst="ellipse">
            <a:avLst/>
          </a:prstGeom>
          <a:solidFill>
            <a:srgbClr val="FFFFFF">
              <a:lumMod val="75000"/>
            </a:srgbClr>
          </a:solidFill>
          <a:ln w="25400">
            <a:noFill/>
            <a:round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0" cap="none" spc="0" normalizeH="0" baseline="0" noProof="0">
              <a:ln>
                <a:noFill/>
              </a:ln>
              <a:solidFill>
                <a:srgbClr val="31282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Oval 8">
            <a:extLst>
              <a:ext uri="{FF2B5EF4-FFF2-40B4-BE49-F238E27FC236}">
                <a16:creationId xmlns:a16="http://schemas.microsoft.com/office/drawing/2014/main" id="{E4612EE5-B2A5-4506-A1FF-50C7157F0A20}"/>
              </a:ext>
            </a:extLst>
          </p:cNvPr>
          <p:cNvSpPr>
            <a:spLocks noChangeArrowheads="1"/>
          </p:cNvSpPr>
          <p:nvPr/>
        </p:nvSpPr>
        <p:spPr bwMode="gray">
          <a:xfrm rot="33192">
            <a:off x="6188244" y="1590298"/>
            <a:ext cx="1578063" cy="1439693"/>
          </a:xfrm>
          <a:prstGeom prst="ellipse">
            <a:avLst/>
          </a:prstGeom>
          <a:solidFill>
            <a:schemeClr val="accent3"/>
          </a:solidFill>
          <a:ln w="25400">
            <a:noFill/>
            <a:round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Oval 5">
            <a:extLst>
              <a:ext uri="{FF2B5EF4-FFF2-40B4-BE49-F238E27FC236}">
                <a16:creationId xmlns:a16="http://schemas.microsoft.com/office/drawing/2014/main" id="{AB1BA204-C609-442B-ACBE-3BE4FFF59704}"/>
              </a:ext>
            </a:extLst>
          </p:cNvPr>
          <p:cNvSpPr>
            <a:spLocks noChangeArrowheads="1"/>
          </p:cNvSpPr>
          <p:nvPr/>
        </p:nvSpPr>
        <p:spPr bwMode="gray">
          <a:xfrm rot="24365">
            <a:off x="5020266" y="2122631"/>
            <a:ext cx="1571014" cy="1443112"/>
          </a:xfrm>
          <a:prstGeom prst="ellipse">
            <a:avLst/>
          </a:prstGeom>
          <a:solidFill>
            <a:schemeClr val="tx2"/>
          </a:solidFill>
          <a:ln w="25400">
            <a:noFill/>
            <a:round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FB108A0F-AE1D-494A-819E-EBB1B4DAF697}"/>
              </a:ext>
            </a:extLst>
          </p:cNvPr>
          <p:cNvSpPr>
            <a:spLocks noChangeArrowheads="1"/>
          </p:cNvSpPr>
          <p:nvPr/>
        </p:nvSpPr>
        <p:spPr bwMode="gray">
          <a:xfrm>
            <a:off x="6268146" y="2012569"/>
            <a:ext cx="141826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ABBC"/>
              </a:buClr>
              <a:buSzTx/>
              <a:buFontTx/>
              <a:buNone/>
              <a:tabLst/>
              <a:defRPr/>
            </a:pPr>
            <a:r>
              <a:rPr kumimoji="0" lang="nb-NO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Organisation</a:t>
            </a:r>
            <a:endParaRPr kumimoji="0" lang="nb-NO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1" name="Graphic 20" descr="Tablet">
            <a:extLst>
              <a:ext uri="{FF2B5EF4-FFF2-40B4-BE49-F238E27FC236}">
                <a16:creationId xmlns:a16="http://schemas.microsoft.com/office/drawing/2014/main" id="{9D9561D4-5C61-4B29-B4E7-FC078E49A4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868869" y="3471821"/>
            <a:ext cx="459913" cy="459913"/>
          </a:xfrm>
          <a:prstGeom prst="rect">
            <a:avLst/>
          </a:prstGeom>
        </p:spPr>
      </p:pic>
      <p:sp>
        <p:nvSpPr>
          <p:cNvPr id="22" name="Rectangle 12">
            <a:extLst>
              <a:ext uri="{FF2B5EF4-FFF2-40B4-BE49-F238E27FC236}">
                <a16:creationId xmlns:a16="http://schemas.microsoft.com/office/drawing/2014/main" id="{CF69D697-911D-4E1A-AEA0-415BB33545C6}"/>
              </a:ext>
            </a:extLst>
          </p:cNvPr>
          <p:cNvSpPr>
            <a:spLocks noChangeArrowheads="1"/>
          </p:cNvSpPr>
          <p:nvPr/>
        </p:nvSpPr>
        <p:spPr bwMode="gray">
          <a:xfrm>
            <a:off x="6423005" y="3193707"/>
            <a:ext cx="141825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ABBC"/>
              </a:buClr>
              <a:buSzTx/>
              <a:buFontTx/>
              <a:buNone/>
              <a:tabLst/>
              <a:defRPr/>
            </a:pPr>
            <a:r>
              <a:rPr kumimoji="0" lang="nb-NO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Technology</a:t>
            </a:r>
          </a:p>
        </p:txBody>
      </p:sp>
      <p:pic>
        <p:nvPicPr>
          <p:cNvPr id="23" name="Graphic 22" descr="Hierarchy">
            <a:extLst>
              <a:ext uri="{FF2B5EF4-FFF2-40B4-BE49-F238E27FC236}">
                <a16:creationId xmlns:a16="http://schemas.microsoft.com/office/drawing/2014/main" id="{51F838A0-FE43-4A12-B3E6-FF32907782B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762067" y="2289814"/>
            <a:ext cx="459913" cy="459913"/>
          </a:xfrm>
          <a:prstGeom prst="rect">
            <a:avLst/>
          </a:prstGeom>
        </p:spPr>
      </p:pic>
      <p:sp>
        <p:nvSpPr>
          <p:cNvPr id="24" name="Rectangle 6">
            <a:extLst>
              <a:ext uri="{FF2B5EF4-FFF2-40B4-BE49-F238E27FC236}">
                <a16:creationId xmlns:a16="http://schemas.microsoft.com/office/drawing/2014/main" id="{BF31C925-2453-4F57-9AF2-5F5DAC52F33B}"/>
              </a:ext>
            </a:extLst>
          </p:cNvPr>
          <p:cNvSpPr>
            <a:spLocks noChangeArrowheads="1"/>
          </p:cNvSpPr>
          <p:nvPr/>
        </p:nvSpPr>
        <p:spPr bwMode="gray">
          <a:xfrm>
            <a:off x="5078738" y="2577780"/>
            <a:ext cx="141826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ABBC"/>
              </a:buClr>
              <a:buSzTx/>
              <a:buFontTx/>
              <a:buNone/>
              <a:tabLst/>
              <a:defRPr/>
            </a:pPr>
            <a:r>
              <a:rPr kumimoji="0" lang="nb-NO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Processes</a:t>
            </a:r>
            <a:endParaRPr kumimoji="0" lang="nb-NO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5" name="Graphic 24" descr="Gauge">
            <a:extLst>
              <a:ext uri="{FF2B5EF4-FFF2-40B4-BE49-F238E27FC236}">
                <a16:creationId xmlns:a16="http://schemas.microsoft.com/office/drawing/2014/main" id="{A2392A1F-7FD0-4708-930E-613EC1F07D0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550440" y="2793243"/>
            <a:ext cx="459913" cy="45991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18904F4-2D08-421C-ABA4-6A10EC614595}"/>
              </a:ext>
            </a:extLst>
          </p:cNvPr>
          <p:cNvSpPr/>
          <p:nvPr/>
        </p:nvSpPr>
        <p:spPr>
          <a:xfrm>
            <a:off x="1739578" y="1532039"/>
            <a:ext cx="2341760" cy="582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lang="nb-NO" sz="1400" b="1" kern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Self</a:t>
            </a:r>
            <a:r>
              <a:rPr lang="nb-NO" sz="1400" b="1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b-NO" sz="1400" b="1" kern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serviced</a:t>
            </a:r>
            <a:r>
              <a:rPr lang="nb-NO" sz="1400" b="1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b-NO" sz="1400" b="1" kern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customer</a:t>
            </a:r>
            <a:endParaRPr lang="nb-NO" sz="1400" b="1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05BA972-1267-4E48-B86D-10C590F086E3}"/>
              </a:ext>
            </a:extLst>
          </p:cNvPr>
          <p:cNvSpPr/>
          <p:nvPr/>
        </p:nvSpPr>
        <p:spPr>
          <a:xfrm>
            <a:off x="1739578" y="2184766"/>
            <a:ext cx="2458349" cy="582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lang="nb-NO" sz="1400" b="1" kern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Self</a:t>
            </a:r>
            <a:r>
              <a:rPr lang="nb-NO" sz="1400" b="1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b-NO" sz="1400" b="1" kern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serviced</a:t>
            </a:r>
            <a:r>
              <a:rPr lang="nb-NO" sz="1400" b="1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b-NO" sz="1400" b="1" kern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mechanics</a:t>
            </a:r>
            <a:endParaRPr lang="nb-NO" sz="1400" b="1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22B4DAE-9113-4CFB-AA62-10400D987F5D}"/>
              </a:ext>
            </a:extLst>
          </p:cNvPr>
          <p:cNvSpPr/>
          <p:nvPr/>
        </p:nvSpPr>
        <p:spPr>
          <a:xfrm>
            <a:off x="1739578" y="2837493"/>
            <a:ext cx="1854815" cy="582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lang="nb-NO" sz="1400" b="1" kern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Common</a:t>
            </a:r>
            <a:r>
              <a:rPr lang="nb-NO" sz="1400" b="1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standards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7B9F360-0BAA-4BB3-BA1F-98D2B6B2D474}"/>
              </a:ext>
            </a:extLst>
          </p:cNvPr>
          <p:cNvSpPr/>
          <p:nvPr/>
        </p:nvSpPr>
        <p:spPr>
          <a:xfrm>
            <a:off x="1739578" y="3490220"/>
            <a:ext cx="2621773" cy="582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lang="nb-NO" sz="1400" b="1" kern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Specialization</a:t>
            </a:r>
            <a:r>
              <a:rPr lang="nb-NO" sz="1400" b="1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nb-NO" sz="1400" b="1" kern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division</a:t>
            </a:r>
            <a:r>
              <a:rPr lang="nb-NO" sz="1400" b="1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nb-NO" sz="1400" b="1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b-NO" sz="1400" b="1" kern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nb-NO" sz="1400" b="1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b-NO" sz="1400" b="1" kern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work</a:t>
            </a:r>
            <a:endParaRPr lang="nb-NO" sz="1400" b="1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C237380-0FAE-4673-92B8-2375D8B2C657}"/>
              </a:ext>
            </a:extLst>
          </p:cNvPr>
          <p:cNvSpPr/>
          <p:nvPr/>
        </p:nvSpPr>
        <p:spPr>
          <a:xfrm>
            <a:off x="1789955" y="4143204"/>
            <a:ext cx="1854815" cy="582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lang="nb-NO" sz="1400" b="1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 and Insights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9424E82-CCAC-4AED-9AA9-C10DFE092DC0}"/>
              </a:ext>
            </a:extLst>
          </p:cNvPr>
          <p:cNvCxnSpPr>
            <a:cxnSpLocks/>
          </p:cNvCxnSpPr>
          <p:nvPr/>
        </p:nvCxnSpPr>
        <p:spPr>
          <a:xfrm>
            <a:off x="572934" y="4109422"/>
            <a:ext cx="3021459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84E98B2-277A-455C-8767-FEA3E6DDD14A}"/>
              </a:ext>
            </a:extLst>
          </p:cNvPr>
          <p:cNvGrpSpPr/>
          <p:nvPr/>
        </p:nvGrpSpPr>
        <p:grpSpPr>
          <a:xfrm>
            <a:off x="4081338" y="2482501"/>
            <a:ext cx="409546" cy="872758"/>
            <a:chOff x="3493477" y="1816538"/>
            <a:chExt cx="572498" cy="2514715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CB43644-55AD-42FD-924E-064E71CEB361}"/>
                </a:ext>
              </a:extLst>
            </p:cNvPr>
            <p:cNvCxnSpPr>
              <a:cxnSpLocks/>
            </p:cNvCxnSpPr>
            <p:nvPr/>
          </p:nvCxnSpPr>
          <p:spPr>
            <a:xfrm>
              <a:off x="3493477" y="1816538"/>
              <a:ext cx="572498" cy="1226773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8E57CB2-9970-4158-9AC6-4BAB8D851140}"/>
                </a:ext>
              </a:extLst>
            </p:cNvPr>
            <p:cNvCxnSpPr/>
            <p:nvPr/>
          </p:nvCxnSpPr>
          <p:spPr>
            <a:xfrm flipH="1">
              <a:off x="3556263" y="3038622"/>
              <a:ext cx="509712" cy="1292631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3E9BF04-F398-4A8E-A9BC-0E6CBD51F2A8}"/>
              </a:ext>
            </a:extLst>
          </p:cNvPr>
          <p:cNvCxnSpPr>
            <a:cxnSpLocks/>
          </p:cNvCxnSpPr>
          <p:nvPr/>
        </p:nvCxnSpPr>
        <p:spPr>
          <a:xfrm>
            <a:off x="572934" y="3456437"/>
            <a:ext cx="3021459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C6157F0-0C5C-4DA8-A8F4-3BE2FC83832A}"/>
              </a:ext>
            </a:extLst>
          </p:cNvPr>
          <p:cNvCxnSpPr>
            <a:cxnSpLocks/>
          </p:cNvCxnSpPr>
          <p:nvPr/>
        </p:nvCxnSpPr>
        <p:spPr>
          <a:xfrm>
            <a:off x="572934" y="2805937"/>
            <a:ext cx="3021459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1FA6EB1-8212-4884-8F58-586F28130BC9}"/>
              </a:ext>
            </a:extLst>
          </p:cNvPr>
          <p:cNvCxnSpPr>
            <a:cxnSpLocks/>
          </p:cNvCxnSpPr>
          <p:nvPr/>
        </p:nvCxnSpPr>
        <p:spPr>
          <a:xfrm>
            <a:off x="572934" y="2149895"/>
            <a:ext cx="3021459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0">
            <a:extLst>
              <a:ext uri="{FF2B5EF4-FFF2-40B4-BE49-F238E27FC236}">
                <a16:creationId xmlns:a16="http://schemas.microsoft.com/office/drawing/2014/main" id="{9F507FA5-83CF-493B-81C5-571D47E8AD11}"/>
              </a:ext>
            </a:extLst>
          </p:cNvPr>
          <p:cNvSpPr/>
          <p:nvPr/>
        </p:nvSpPr>
        <p:spPr>
          <a:xfrm>
            <a:off x="586391" y="1628181"/>
            <a:ext cx="401751" cy="4017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45720" rIns="0" bIns="0" rtlCol="0" anchor="ctr"/>
          <a:lstStyle/>
          <a:p>
            <a:pPr algn="ctr"/>
            <a:r>
              <a:rPr lang="en-US" sz="1400" b="1" spc="300" dirty="0">
                <a:solidFill>
                  <a:schemeClr val="accent1"/>
                </a:solidFill>
                <a:latin typeface="+mj-lt"/>
                <a:ea typeface="linea-basic-10" charset="0"/>
                <a:cs typeface="linea-basic-10" charset="0"/>
              </a:rPr>
              <a:t>01</a:t>
            </a:r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1807A0EF-AB39-00C2-3FB6-0A05190EB219}"/>
              </a:ext>
            </a:extLst>
          </p:cNvPr>
          <p:cNvSpPr/>
          <p:nvPr/>
        </p:nvSpPr>
        <p:spPr>
          <a:xfrm>
            <a:off x="580103" y="2281699"/>
            <a:ext cx="401751" cy="4017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45720" rIns="0" bIns="0" rtlCol="0" anchor="ctr"/>
          <a:lstStyle/>
          <a:p>
            <a:pPr algn="ctr"/>
            <a:r>
              <a:rPr lang="en-US" sz="1400" b="1" spc="300" dirty="0">
                <a:solidFill>
                  <a:schemeClr val="accent1"/>
                </a:solidFill>
                <a:latin typeface="+mj-lt"/>
                <a:ea typeface="linea-basic-10" charset="0"/>
                <a:cs typeface="linea-basic-10" charset="0"/>
              </a:rPr>
              <a:t>02</a:t>
            </a:r>
          </a:p>
        </p:txBody>
      </p:sp>
      <p:sp>
        <p:nvSpPr>
          <p:cNvPr id="32" name="Rectangle 10">
            <a:extLst>
              <a:ext uri="{FF2B5EF4-FFF2-40B4-BE49-F238E27FC236}">
                <a16:creationId xmlns:a16="http://schemas.microsoft.com/office/drawing/2014/main" id="{5606DE2A-BFD8-7413-38DA-C27F0180713F}"/>
              </a:ext>
            </a:extLst>
          </p:cNvPr>
          <p:cNvSpPr/>
          <p:nvPr/>
        </p:nvSpPr>
        <p:spPr>
          <a:xfrm>
            <a:off x="572729" y="2930628"/>
            <a:ext cx="401751" cy="4017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45720" rIns="0" bIns="0" rtlCol="0" anchor="ctr"/>
          <a:lstStyle/>
          <a:p>
            <a:pPr algn="ctr"/>
            <a:r>
              <a:rPr lang="en-US" sz="1400" b="1" spc="300" dirty="0">
                <a:solidFill>
                  <a:schemeClr val="accent1"/>
                </a:solidFill>
                <a:latin typeface="+mj-lt"/>
                <a:ea typeface="linea-basic-10" charset="0"/>
                <a:cs typeface="linea-basic-10" charset="0"/>
              </a:rPr>
              <a:t>03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10DB43A2-A7D4-3662-CECF-6C7552C2BF11}"/>
              </a:ext>
            </a:extLst>
          </p:cNvPr>
          <p:cNvSpPr/>
          <p:nvPr/>
        </p:nvSpPr>
        <p:spPr>
          <a:xfrm>
            <a:off x="572729" y="3562350"/>
            <a:ext cx="401751" cy="4017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45720" rIns="0" bIns="0" rtlCol="0" anchor="ctr"/>
          <a:lstStyle/>
          <a:p>
            <a:pPr algn="ctr"/>
            <a:r>
              <a:rPr lang="en-US" sz="1400" b="1" spc="300" dirty="0">
                <a:solidFill>
                  <a:schemeClr val="accent1"/>
                </a:solidFill>
                <a:latin typeface="+mj-lt"/>
                <a:ea typeface="linea-basic-10" charset="0"/>
                <a:cs typeface="linea-basic-10" charset="0"/>
              </a:rPr>
              <a:t>04</a:t>
            </a:r>
          </a:p>
        </p:txBody>
      </p:sp>
      <p:sp>
        <p:nvSpPr>
          <p:cNvPr id="34" name="Rectangle 10">
            <a:extLst>
              <a:ext uri="{FF2B5EF4-FFF2-40B4-BE49-F238E27FC236}">
                <a16:creationId xmlns:a16="http://schemas.microsoft.com/office/drawing/2014/main" id="{5F4EE5A2-A6C2-64F5-0087-C3BB9BCDC891}"/>
              </a:ext>
            </a:extLst>
          </p:cNvPr>
          <p:cNvSpPr/>
          <p:nvPr/>
        </p:nvSpPr>
        <p:spPr>
          <a:xfrm>
            <a:off x="572729" y="4248150"/>
            <a:ext cx="401751" cy="4017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45720" rIns="0" bIns="0" rtlCol="0" anchor="ctr"/>
          <a:lstStyle/>
          <a:p>
            <a:pPr algn="ctr"/>
            <a:r>
              <a:rPr lang="en-US" sz="1400" b="1" spc="300" dirty="0">
                <a:solidFill>
                  <a:schemeClr val="accent1"/>
                </a:solidFill>
                <a:latin typeface="+mj-lt"/>
                <a:ea typeface="linea-basic-10" charset="0"/>
                <a:cs typeface="linea-basic-10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37975077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Object 32" hidden="1">
            <a:extLst>
              <a:ext uri="{FF2B5EF4-FFF2-40B4-BE49-F238E27FC236}">
                <a16:creationId xmlns:a16="http://schemas.microsoft.com/office/drawing/2014/main" id="{070DF172-9EA7-4746-9873-0D7022EBCA0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79828518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33" name="Object 32" hidden="1">
                        <a:extLst>
                          <a:ext uri="{FF2B5EF4-FFF2-40B4-BE49-F238E27FC236}">
                            <a16:creationId xmlns:a16="http://schemas.microsoft.com/office/drawing/2014/main" id="{070DF172-9EA7-4746-9873-0D7022EBCA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037B1C57-8823-4417-8443-E61A308CE72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"/>
            <a:ext cx="158750" cy="158750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 defTabSz="171446">
              <a:defRPr/>
            </a:pPr>
            <a:endParaRPr lang="en-US" sz="19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3" name="Picture 52" descr="A view of a car&#10;&#10;Description automatically generated">
            <a:extLst>
              <a:ext uri="{FF2B5EF4-FFF2-40B4-BE49-F238E27FC236}">
                <a16:creationId xmlns:a16="http://schemas.microsoft.com/office/drawing/2014/main" id="{1FB69092-A722-4B72-B581-6A4DEEB04C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00" r="349"/>
          <a:stretch/>
        </p:blipFill>
        <p:spPr>
          <a:xfrm>
            <a:off x="336240" y="1531447"/>
            <a:ext cx="2967400" cy="2829320"/>
          </a:xfrm>
          <a:prstGeom prst="rect">
            <a:avLst/>
          </a:prstGeom>
          <a:solidFill>
            <a:schemeClr val="bg2"/>
          </a:solidFill>
          <a:effectLst/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2C7B4356-CDF4-405F-BEA0-F1D9BDEE3D49}"/>
              </a:ext>
            </a:extLst>
          </p:cNvPr>
          <p:cNvSpPr/>
          <p:nvPr/>
        </p:nvSpPr>
        <p:spPr>
          <a:xfrm>
            <a:off x="323850" y="1531447"/>
            <a:ext cx="3731075" cy="28293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4000"/>
                </a:schemeClr>
              </a:gs>
              <a:gs pos="47000">
                <a:schemeClr val="accent3">
                  <a:lumMod val="20000"/>
                  <a:lumOff val="80000"/>
                  <a:alpha val="79000"/>
                </a:schemeClr>
              </a:gs>
              <a:gs pos="77000">
                <a:schemeClr val="accent3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400"/>
          </a:p>
        </p:txBody>
      </p:sp>
      <p:sp>
        <p:nvSpPr>
          <p:cNvPr id="61" name="Arrow: Pentagon 60">
            <a:extLst>
              <a:ext uri="{FF2B5EF4-FFF2-40B4-BE49-F238E27FC236}">
                <a16:creationId xmlns:a16="http://schemas.microsoft.com/office/drawing/2014/main" id="{10B899F8-047B-435B-ADBA-2A9DECDA802B}"/>
              </a:ext>
            </a:extLst>
          </p:cNvPr>
          <p:cNvSpPr/>
          <p:nvPr/>
        </p:nvSpPr>
        <p:spPr>
          <a:xfrm>
            <a:off x="3629177" y="1531447"/>
            <a:ext cx="1069570" cy="2829320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4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50D5FD-8E7C-465D-86B4-627F8E615D90}"/>
              </a:ext>
            </a:extLst>
          </p:cNvPr>
          <p:cNvGrpSpPr/>
          <p:nvPr/>
        </p:nvGrpSpPr>
        <p:grpSpPr>
          <a:xfrm>
            <a:off x="4070508" y="1531448"/>
            <a:ext cx="4749642" cy="502349"/>
            <a:chOff x="5427344" y="2817589"/>
            <a:chExt cx="6332856" cy="66979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10C42DE-9EBF-474A-9A6A-B1D726E03D21}"/>
                </a:ext>
              </a:extLst>
            </p:cNvPr>
            <p:cNvSpPr/>
            <p:nvPr/>
          </p:nvSpPr>
          <p:spPr>
            <a:xfrm>
              <a:off x="5427344" y="2817589"/>
              <a:ext cx="6332856" cy="669799"/>
            </a:xfrm>
            <a:prstGeom prst="rect">
              <a:avLst/>
            </a:prstGeom>
            <a:gradFill flip="none" rotWithShape="1">
              <a:gsLst>
                <a:gs pos="82000">
                  <a:schemeClr val="bg1">
                    <a:lumMod val="95000"/>
                    <a:alpha val="40000"/>
                  </a:schemeClr>
                </a:gs>
                <a:gs pos="36000">
                  <a:schemeClr val="bg1">
                    <a:lumMod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ln w="635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96000" tIns="73152" rIns="73152" bIns="731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nb-NO" sz="1200" b="1" dirty="0">
                  <a:solidFill>
                    <a:schemeClr val="tx1"/>
                  </a:solidFill>
                  <a:latin typeface="Arial" panose="020B0604020202020204"/>
                  <a:cs typeface="Arial"/>
                </a:rPr>
                <a:t>Digitale, </a:t>
              </a:r>
              <a:r>
                <a:rPr lang="nb-NO" sz="1200" b="1" dirty="0" err="1">
                  <a:solidFill>
                    <a:schemeClr val="tx1"/>
                  </a:solidFill>
                  <a:latin typeface="Arial" panose="020B0604020202020204"/>
                  <a:cs typeface="Arial"/>
                </a:rPr>
                <a:t>personally</a:t>
              </a:r>
              <a:r>
                <a:rPr lang="nb-NO" sz="1200" b="1" dirty="0">
                  <a:solidFill>
                    <a:schemeClr val="tx1"/>
                  </a:solidFill>
                  <a:latin typeface="Arial" panose="020B0604020202020204"/>
                  <a:cs typeface="Arial"/>
                </a:rPr>
                <a:t> </a:t>
              </a:r>
              <a:r>
                <a:rPr lang="nb-NO" sz="1200" b="1" dirty="0" err="1">
                  <a:solidFill>
                    <a:schemeClr val="tx1"/>
                  </a:solidFill>
                  <a:latin typeface="Arial" panose="020B0604020202020204"/>
                  <a:cs typeface="Arial"/>
                </a:rPr>
                <a:t>adapted</a:t>
              </a:r>
              <a:r>
                <a:rPr lang="nb-NO" sz="1200" b="1" dirty="0">
                  <a:solidFill>
                    <a:schemeClr val="tx1"/>
                  </a:solidFill>
                  <a:latin typeface="Arial" panose="020B0604020202020204"/>
                  <a:cs typeface="Arial"/>
                </a:rPr>
                <a:t> </a:t>
              </a:r>
              <a:r>
                <a:rPr lang="nb-NO" sz="1500" b="1" dirty="0" err="1">
                  <a:solidFill>
                    <a:schemeClr val="accent1"/>
                  </a:solidFill>
                  <a:latin typeface="Arial" panose="020B0604020202020204"/>
                  <a:cs typeface="Arial"/>
                </a:rPr>
                <a:t>seemless</a:t>
              </a:r>
              <a:r>
                <a:rPr lang="nb-NO" sz="1500" b="1" dirty="0">
                  <a:solidFill>
                    <a:schemeClr val="accent1"/>
                  </a:solidFill>
                  <a:latin typeface="Arial" panose="020B0604020202020204"/>
                  <a:cs typeface="Arial"/>
                </a:rPr>
                <a:t> </a:t>
              </a:r>
              <a:r>
                <a:rPr lang="nb-NO" sz="1500" b="1" dirty="0" err="1">
                  <a:solidFill>
                    <a:schemeClr val="accent1"/>
                  </a:solidFill>
                  <a:latin typeface="Arial" panose="020B0604020202020204"/>
                  <a:cs typeface="Arial"/>
                </a:rPr>
                <a:t>customer</a:t>
              </a:r>
              <a:r>
                <a:rPr lang="nb-NO" sz="1500" b="1" dirty="0">
                  <a:solidFill>
                    <a:schemeClr val="accent1"/>
                  </a:solidFill>
                  <a:latin typeface="Arial" panose="020B0604020202020204"/>
                  <a:cs typeface="Arial"/>
                </a:rPr>
                <a:t> </a:t>
              </a:r>
              <a:r>
                <a:rPr lang="nb-NO" sz="1500" b="1" dirty="0" err="1">
                  <a:solidFill>
                    <a:schemeClr val="accent1"/>
                  </a:solidFill>
                  <a:latin typeface="Arial" panose="020B0604020202020204"/>
                  <a:cs typeface="Arial"/>
                </a:rPr>
                <a:t>experiences</a:t>
              </a:r>
              <a:r>
                <a:rPr lang="nb-NO" sz="1500" b="1" dirty="0">
                  <a:solidFill>
                    <a:schemeClr val="accent1"/>
                  </a:solidFill>
                  <a:latin typeface="Arial" panose="020B0604020202020204"/>
                  <a:cs typeface="Arial"/>
                </a:rPr>
                <a:t> </a:t>
              </a:r>
              <a:endParaRPr lang="nb-NO" sz="1500" b="1" baseline="30000" dirty="0">
                <a:solidFill>
                  <a:schemeClr val="accent1"/>
                </a:solidFill>
                <a:latin typeface="Arial" panose="020B0604020202020204"/>
                <a:cs typeface="Arial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020F3CEF-FBC1-4145-BA3A-B4536054F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455413" y="2947534"/>
              <a:ext cx="409908" cy="40990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B817BD-125D-4A93-A786-FF9D31EF2080}"/>
              </a:ext>
            </a:extLst>
          </p:cNvPr>
          <p:cNvGrpSpPr/>
          <p:nvPr/>
        </p:nvGrpSpPr>
        <p:grpSpPr>
          <a:xfrm>
            <a:off x="4070508" y="3276678"/>
            <a:ext cx="4749642" cy="502348"/>
            <a:chOff x="5427344" y="5144559"/>
            <a:chExt cx="6332856" cy="66979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0788F49-8F0B-4559-A1C8-EFCFB9214A69}"/>
                </a:ext>
              </a:extLst>
            </p:cNvPr>
            <p:cNvSpPr/>
            <p:nvPr/>
          </p:nvSpPr>
          <p:spPr>
            <a:xfrm>
              <a:off x="5427344" y="5144559"/>
              <a:ext cx="6332856" cy="669797"/>
            </a:xfrm>
            <a:prstGeom prst="rect">
              <a:avLst/>
            </a:prstGeom>
            <a:gradFill flip="none" rotWithShape="1">
              <a:gsLst>
                <a:gs pos="82000">
                  <a:schemeClr val="bg1">
                    <a:lumMod val="95000"/>
                    <a:alpha val="40000"/>
                  </a:schemeClr>
                </a:gs>
                <a:gs pos="36000">
                  <a:schemeClr val="bg1">
                    <a:lumMod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ln w="635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96000" tIns="73152" rIns="73152" bIns="731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nb-NO" sz="1500" b="1" dirty="0">
                  <a:solidFill>
                    <a:schemeClr val="accent1"/>
                  </a:solidFill>
                  <a:latin typeface="Arial" panose="020B0604020202020204"/>
                  <a:cs typeface="Arial"/>
                </a:rPr>
                <a:t>Data and Insightsdriven </a:t>
              </a:r>
              <a:r>
                <a:rPr lang="nb-NO" sz="1500" b="1" dirty="0" err="1">
                  <a:solidFill>
                    <a:schemeClr val="accent1"/>
                  </a:solidFill>
                  <a:latin typeface="Arial" panose="020B0604020202020204"/>
                  <a:cs typeface="Arial"/>
                </a:rPr>
                <a:t>organisations</a:t>
              </a:r>
              <a:r>
                <a:rPr lang="nb-NO" sz="1500" b="1" dirty="0">
                  <a:solidFill>
                    <a:schemeClr val="accent1"/>
                  </a:solidFill>
                  <a:latin typeface="Arial" panose="020B0604020202020204"/>
                  <a:cs typeface="Arial"/>
                </a:rPr>
                <a:t> </a:t>
              </a:r>
              <a:r>
                <a:rPr lang="nb-NO" sz="1200" b="1" dirty="0" err="1">
                  <a:solidFill>
                    <a:schemeClr val="tx1"/>
                  </a:solidFill>
                  <a:latin typeface="Arial" panose="020B0604020202020204"/>
                  <a:cs typeface="Arial"/>
                </a:rPr>
                <a:t>succeding</a:t>
              </a:r>
              <a:r>
                <a:rPr lang="nb-NO" sz="1200" b="1" dirty="0">
                  <a:solidFill>
                    <a:schemeClr val="tx1"/>
                  </a:solidFill>
                  <a:latin typeface="Arial" panose="020B0604020202020204"/>
                  <a:cs typeface="Arial"/>
                </a:rPr>
                <a:t> </a:t>
              </a:r>
              <a:r>
                <a:rPr lang="nb-NO" sz="1200" b="1" dirty="0" err="1">
                  <a:solidFill>
                    <a:schemeClr val="tx1"/>
                  </a:solidFill>
                  <a:latin typeface="Arial" panose="020B0604020202020204"/>
                  <a:cs typeface="Arial"/>
                </a:rPr>
                <a:t>with</a:t>
              </a:r>
              <a:r>
                <a:rPr lang="nb-NO" sz="1200" b="1" dirty="0">
                  <a:solidFill>
                    <a:schemeClr val="tx1"/>
                  </a:solidFill>
                  <a:latin typeface="Arial" panose="020B0604020202020204"/>
                  <a:cs typeface="Arial"/>
                </a:rPr>
                <a:t> </a:t>
              </a:r>
              <a:r>
                <a:rPr lang="nb-NO" sz="1200" b="1" dirty="0" err="1">
                  <a:solidFill>
                    <a:schemeClr val="tx1"/>
                  </a:solidFill>
                  <a:latin typeface="Arial" panose="020B0604020202020204"/>
                  <a:cs typeface="Arial"/>
                </a:rPr>
                <a:t>strong</a:t>
              </a:r>
              <a:r>
                <a:rPr lang="nb-NO" sz="1200" b="1" dirty="0">
                  <a:solidFill>
                    <a:schemeClr val="tx1"/>
                  </a:solidFill>
                  <a:latin typeface="Arial" panose="020B0604020202020204"/>
                  <a:cs typeface="Arial"/>
                </a:rPr>
                <a:t> partners</a:t>
              </a:r>
            </a:p>
          </p:txBody>
        </p:sp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56ECB9BB-9FD4-4369-8DE8-EB7A62542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455413" y="5289960"/>
              <a:ext cx="409908" cy="409908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CED7847-0887-4701-8776-340CE1025DD9}"/>
              </a:ext>
            </a:extLst>
          </p:cNvPr>
          <p:cNvGrpSpPr/>
          <p:nvPr/>
        </p:nvGrpSpPr>
        <p:grpSpPr>
          <a:xfrm>
            <a:off x="4070508" y="2113191"/>
            <a:ext cx="4749642" cy="502350"/>
            <a:chOff x="5427344" y="3593245"/>
            <a:chExt cx="6332856" cy="6698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A1CB7EF-6377-4B30-BBF8-15CF4F57D41D}"/>
                </a:ext>
              </a:extLst>
            </p:cNvPr>
            <p:cNvSpPr/>
            <p:nvPr/>
          </p:nvSpPr>
          <p:spPr>
            <a:xfrm>
              <a:off x="5427344" y="3593245"/>
              <a:ext cx="6332856" cy="669800"/>
            </a:xfrm>
            <a:prstGeom prst="rect">
              <a:avLst/>
            </a:prstGeom>
            <a:gradFill flip="none" rotWithShape="1">
              <a:gsLst>
                <a:gs pos="82000">
                  <a:schemeClr val="bg1">
                    <a:lumMod val="95000"/>
                    <a:alpha val="40000"/>
                  </a:schemeClr>
                </a:gs>
                <a:gs pos="36000">
                  <a:schemeClr val="bg1">
                    <a:lumMod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ln w="635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96000" tIns="73152" rIns="73152" bIns="731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nb-NO" sz="1200" b="1" dirty="0" err="1">
                  <a:solidFill>
                    <a:schemeClr val="tx1"/>
                  </a:solidFill>
                  <a:latin typeface="Arial" panose="020B0604020202020204"/>
                  <a:cs typeface="Arial"/>
                </a:rPr>
                <a:t>Simplified</a:t>
              </a:r>
              <a:r>
                <a:rPr lang="nb-NO" sz="1200" b="1" dirty="0">
                  <a:solidFill>
                    <a:schemeClr val="tx1"/>
                  </a:solidFill>
                  <a:latin typeface="Arial" panose="020B0604020202020204"/>
                  <a:cs typeface="Arial"/>
                </a:rPr>
                <a:t> and more </a:t>
              </a:r>
              <a:r>
                <a:rPr lang="nb-NO" sz="1500" b="1" dirty="0" err="1">
                  <a:solidFill>
                    <a:schemeClr val="accent1"/>
                  </a:solidFill>
                  <a:latin typeface="Arial" panose="020B0604020202020204"/>
                  <a:cs typeface="Arial"/>
                </a:rPr>
                <a:t>efficient</a:t>
              </a:r>
              <a:r>
                <a:rPr lang="nb-NO" sz="1500" b="1" dirty="0">
                  <a:solidFill>
                    <a:schemeClr val="accent1"/>
                  </a:solidFill>
                  <a:latin typeface="Arial" panose="020B0604020202020204"/>
                  <a:cs typeface="Arial"/>
                </a:rPr>
                <a:t> </a:t>
              </a:r>
              <a:r>
                <a:rPr lang="nb-NO" sz="1500" b="1" dirty="0" err="1">
                  <a:solidFill>
                    <a:schemeClr val="accent1"/>
                  </a:solidFill>
                  <a:latin typeface="Arial" panose="020B0604020202020204"/>
                  <a:cs typeface="Arial"/>
                </a:rPr>
                <a:t>workprocesses</a:t>
              </a:r>
              <a:r>
                <a:rPr lang="nb-NO" sz="1500" b="1" dirty="0">
                  <a:solidFill>
                    <a:schemeClr val="accent1"/>
                  </a:solidFill>
                  <a:latin typeface="Arial" panose="020B0604020202020204"/>
                  <a:cs typeface="Arial"/>
                </a:rPr>
                <a:t> </a:t>
              </a:r>
            </a:p>
          </p:txBody>
        </p:sp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6479BA93-5BC8-43AF-AC83-FF2B41DBD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455413" y="3760790"/>
              <a:ext cx="409908" cy="40990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1814171-CAFD-4556-A2CC-085230FB1D4F}"/>
              </a:ext>
            </a:extLst>
          </p:cNvPr>
          <p:cNvGrpSpPr/>
          <p:nvPr/>
        </p:nvGrpSpPr>
        <p:grpSpPr>
          <a:xfrm>
            <a:off x="4070508" y="3858419"/>
            <a:ext cx="4749642" cy="502347"/>
            <a:chOff x="5427344" y="4368903"/>
            <a:chExt cx="6332856" cy="66979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1A0D7FB-65B8-4B0D-BAFE-4B5566E3F4D1}"/>
                </a:ext>
              </a:extLst>
            </p:cNvPr>
            <p:cNvSpPr/>
            <p:nvPr/>
          </p:nvSpPr>
          <p:spPr>
            <a:xfrm>
              <a:off x="5427344" y="4368903"/>
              <a:ext cx="6332856" cy="669796"/>
            </a:xfrm>
            <a:prstGeom prst="rect">
              <a:avLst/>
            </a:prstGeom>
            <a:gradFill flip="none" rotWithShape="1">
              <a:gsLst>
                <a:gs pos="82000">
                  <a:schemeClr val="bg1">
                    <a:lumMod val="95000"/>
                    <a:alpha val="40000"/>
                  </a:schemeClr>
                </a:gs>
                <a:gs pos="36000">
                  <a:schemeClr val="bg1">
                    <a:lumMod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ln w="635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96000" tIns="73152" rIns="73152" bIns="731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nb-NO" sz="1200" b="1" dirty="0" err="1">
                  <a:solidFill>
                    <a:schemeClr val="tx1"/>
                  </a:solidFill>
                  <a:latin typeface="Arial" panose="020B0604020202020204"/>
                  <a:cs typeface="Arial"/>
                </a:rPr>
                <a:t>Flexibel</a:t>
              </a:r>
              <a:r>
                <a:rPr lang="nb-NO" sz="1200" b="1" dirty="0">
                  <a:solidFill>
                    <a:schemeClr val="tx1"/>
                  </a:solidFill>
                  <a:latin typeface="Arial" panose="020B0604020202020204"/>
                  <a:cs typeface="Arial"/>
                </a:rPr>
                <a:t> and</a:t>
              </a:r>
              <a:r>
                <a:rPr lang="nb-NO" sz="900" b="1" dirty="0">
                  <a:solidFill>
                    <a:schemeClr val="tx1"/>
                  </a:solidFill>
                  <a:latin typeface="Arial" panose="020B0604020202020204"/>
                  <a:cs typeface="Arial"/>
                </a:rPr>
                <a:t> </a:t>
              </a:r>
              <a:r>
                <a:rPr lang="nb-NO" sz="1500" b="1" dirty="0" err="1">
                  <a:solidFill>
                    <a:schemeClr val="accent1"/>
                  </a:solidFill>
                  <a:latin typeface="Arial" panose="020B0604020202020204"/>
                  <a:cs typeface="Arial"/>
                </a:rPr>
                <a:t>modern</a:t>
              </a:r>
              <a:r>
                <a:rPr lang="nb-NO" sz="1500" b="1" dirty="0">
                  <a:solidFill>
                    <a:schemeClr val="accent1"/>
                  </a:solidFill>
                  <a:latin typeface="Arial" panose="020B0604020202020204"/>
                  <a:cs typeface="Arial"/>
                </a:rPr>
                <a:t> </a:t>
              </a:r>
              <a:r>
                <a:rPr lang="nb-NO" sz="1500" b="1" dirty="0" err="1">
                  <a:solidFill>
                    <a:schemeClr val="accent1"/>
                  </a:solidFill>
                  <a:latin typeface="Arial" panose="020B0604020202020204"/>
                  <a:cs typeface="Arial"/>
                </a:rPr>
                <a:t>tech</a:t>
              </a:r>
              <a:r>
                <a:rPr lang="nb-NO" sz="1500" b="1" dirty="0">
                  <a:solidFill>
                    <a:schemeClr val="accent1"/>
                  </a:solidFill>
                  <a:latin typeface="Arial" panose="020B0604020202020204"/>
                  <a:cs typeface="Arial"/>
                </a:rPr>
                <a:t> </a:t>
              </a:r>
              <a:r>
                <a:rPr lang="nb-NO" sz="1500" b="1" dirty="0" err="1">
                  <a:solidFill>
                    <a:schemeClr val="accent1"/>
                  </a:solidFill>
                  <a:latin typeface="Arial" panose="020B0604020202020204"/>
                  <a:cs typeface="Arial"/>
                </a:rPr>
                <a:t>platform</a:t>
              </a:r>
              <a:endParaRPr lang="nb-NO" sz="1500" b="1" dirty="0">
                <a:solidFill>
                  <a:schemeClr val="accent1"/>
                </a:solidFill>
                <a:latin typeface="Arial" panose="020B0604020202020204"/>
                <a:cs typeface="Arial"/>
              </a:endParaRPr>
            </a:p>
          </p:txBody>
        </p:sp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90B8AC37-D6F8-4752-92A9-C86D8A917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455413" y="4499453"/>
              <a:ext cx="409908" cy="40990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1D43991-6F2A-41BF-8619-A47966D08464}"/>
              </a:ext>
            </a:extLst>
          </p:cNvPr>
          <p:cNvGrpSpPr/>
          <p:nvPr/>
        </p:nvGrpSpPr>
        <p:grpSpPr>
          <a:xfrm>
            <a:off x="4070508" y="2694934"/>
            <a:ext cx="4749642" cy="502351"/>
            <a:chOff x="5427344" y="2041929"/>
            <a:chExt cx="6332856" cy="66980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19538AC-20DC-4184-9985-BD2668B384F4}"/>
                </a:ext>
              </a:extLst>
            </p:cNvPr>
            <p:cNvSpPr/>
            <p:nvPr/>
          </p:nvSpPr>
          <p:spPr>
            <a:xfrm>
              <a:off x="5427344" y="2041929"/>
              <a:ext cx="6332856" cy="669801"/>
            </a:xfrm>
            <a:prstGeom prst="rect">
              <a:avLst/>
            </a:prstGeom>
            <a:gradFill flip="none" rotWithShape="1">
              <a:gsLst>
                <a:gs pos="82000">
                  <a:schemeClr val="bg1">
                    <a:lumMod val="95000"/>
                    <a:alpha val="40000"/>
                  </a:schemeClr>
                </a:gs>
                <a:gs pos="36000">
                  <a:schemeClr val="bg1">
                    <a:lumMod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ln w="635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96000" tIns="73152" rIns="73152" bIns="731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171446">
                <a:lnSpc>
                  <a:spcPct val="90000"/>
                </a:lnSpc>
                <a:defRPr/>
              </a:pPr>
              <a:r>
                <a:rPr lang="nb-NO" sz="1200" b="1" dirty="0" err="1">
                  <a:solidFill>
                    <a:schemeClr val="tx1"/>
                  </a:solidFill>
                  <a:latin typeface="Arial" panose="020B0604020202020204"/>
                  <a:cs typeface="Arial" pitchFamily="34" charset="0"/>
                </a:rPr>
                <a:t>Flexibility</a:t>
              </a:r>
              <a:r>
                <a:rPr lang="nb-NO" sz="1200" b="1" dirty="0">
                  <a:solidFill>
                    <a:schemeClr val="tx1"/>
                  </a:solidFill>
                  <a:latin typeface="Arial" panose="020B0604020202020204"/>
                  <a:cs typeface="Arial" pitchFamily="34" charset="0"/>
                </a:rPr>
                <a:t> in </a:t>
              </a:r>
              <a:r>
                <a:rPr lang="nb-NO" sz="1200" b="1" dirty="0" err="1">
                  <a:solidFill>
                    <a:schemeClr val="tx1"/>
                  </a:solidFill>
                  <a:latin typeface="Arial" panose="020B0604020202020204"/>
                  <a:cs typeface="Arial" pitchFamily="34" charset="0"/>
                </a:rPr>
                <a:t>utilising</a:t>
              </a:r>
              <a:r>
                <a:rPr lang="nb-NO" sz="1200" b="1" dirty="0">
                  <a:solidFill>
                    <a:schemeClr val="tx1"/>
                  </a:solidFill>
                  <a:latin typeface="Arial" panose="020B0604020202020204"/>
                  <a:cs typeface="Arial" pitchFamily="34" charset="0"/>
                </a:rPr>
                <a:t> </a:t>
              </a:r>
            </a:p>
            <a:p>
              <a:pPr defTabSz="171446">
                <a:lnSpc>
                  <a:spcPct val="90000"/>
                </a:lnSpc>
                <a:defRPr/>
              </a:pPr>
              <a:r>
                <a:rPr lang="nb-NO" sz="1500" b="1" dirty="0">
                  <a:solidFill>
                    <a:schemeClr val="accent1"/>
                  </a:solidFill>
                  <a:latin typeface="Arial" panose="020B0604020202020204"/>
                  <a:cs typeface="Arial" pitchFamily="34" charset="0"/>
                </a:rPr>
                <a:t>New business </a:t>
              </a:r>
              <a:r>
                <a:rPr lang="nb-NO" sz="1500" b="1" dirty="0" err="1">
                  <a:solidFill>
                    <a:schemeClr val="accent1"/>
                  </a:solidFill>
                  <a:latin typeface="Arial" panose="020B0604020202020204"/>
                  <a:cs typeface="Arial" pitchFamily="34" charset="0"/>
                </a:rPr>
                <a:t>models</a:t>
              </a:r>
              <a:endParaRPr lang="nb-NO" sz="1500" b="1" dirty="0">
                <a:solidFill>
                  <a:schemeClr val="accent1"/>
                </a:solidFill>
                <a:latin typeface="Arial" panose="020B0604020202020204"/>
                <a:cs typeface="Arial" pitchFamily="34" charset="0"/>
              </a:endParaRPr>
            </a:p>
          </p:txBody>
        </p:sp>
        <p:pic>
          <p:nvPicPr>
            <p:cNvPr id="71" name="Graphic 70">
              <a:extLst>
                <a:ext uri="{FF2B5EF4-FFF2-40B4-BE49-F238E27FC236}">
                  <a16:creationId xmlns:a16="http://schemas.microsoft.com/office/drawing/2014/main" id="{B23AEB68-6FD8-46ED-A17D-E58ED0746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412373" y="2128836"/>
              <a:ext cx="495988" cy="495988"/>
            </a:xfrm>
            <a:prstGeom prst="rect">
              <a:avLst/>
            </a:prstGeom>
          </p:spPr>
        </p:pic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03EF702-22FC-44F8-9637-D759E6231543}"/>
              </a:ext>
            </a:extLst>
          </p:cNvPr>
          <p:cNvSpPr/>
          <p:nvPr/>
        </p:nvSpPr>
        <p:spPr>
          <a:xfrm>
            <a:off x="508007" y="2773987"/>
            <a:ext cx="3559307" cy="3442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b="1" dirty="0">
                <a:solidFill>
                  <a:schemeClr val="tx1"/>
                </a:solidFill>
              </a:rPr>
              <a:t>«Automotive </a:t>
            </a:r>
            <a:r>
              <a:rPr lang="nb-NO" sz="2000" b="1" dirty="0" err="1">
                <a:solidFill>
                  <a:schemeClr val="tx1"/>
                </a:solidFill>
              </a:rPr>
              <a:t>industry</a:t>
            </a:r>
            <a:r>
              <a:rPr lang="nb-NO" sz="2000" b="1" dirty="0">
                <a:solidFill>
                  <a:schemeClr val="tx1"/>
                </a:solidFill>
              </a:rPr>
              <a:t> </a:t>
            </a:r>
            <a:r>
              <a:rPr lang="nb-NO" sz="2000" b="1" dirty="0" err="1">
                <a:solidFill>
                  <a:schemeClr val="tx1"/>
                </a:solidFill>
              </a:rPr>
              <a:t>are</a:t>
            </a:r>
            <a:r>
              <a:rPr lang="nb-NO" sz="2000" b="1" dirty="0">
                <a:solidFill>
                  <a:schemeClr val="tx1"/>
                </a:solidFill>
              </a:rPr>
              <a:t> </a:t>
            </a:r>
            <a:r>
              <a:rPr lang="nb-NO" sz="2000" b="1" dirty="0" err="1">
                <a:solidFill>
                  <a:schemeClr val="tx1"/>
                </a:solidFill>
              </a:rPr>
              <a:t>dying</a:t>
            </a:r>
            <a:r>
              <a:rPr lang="nb-NO" sz="2000" b="1" dirty="0">
                <a:solidFill>
                  <a:schemeClr val="tx1"/>
                </a:solidFill>
              </a:rPr>
              <a:t> – </a:t>
            </a:r>
            <a:r>
              <a:rPr lang="nb-NO" sz="2000" b="1" dirty="0" err="1">
                <a:solidFill>
                  <a:schemeClr val="tx1"/>
                </a:solidFill>
              </a:rPr>
              <a:t>this</a:t>
            </a:r>
            <a:r>
              <a:rPr lang="nb-NO" sz="2000" b="1" dirty="0">
                <a:solidFill>
                  <a:schemeClr val="tx1"/>
                </a:solidFill>
              </a:rPr>
              <a:t> is </a:t>
            </a:r>
            <a:r>
              <a:rPr lang="nb-NO" sz="2000" b="1" dirty="0" err="1">
                <a:solidFill>
                  <a:schemeClr val="tx1"/>
                </a:solidFill>
              </a:rPr>
              <a:t>how</a:t>
            </a:r>
            <a:r>
              <a:rPr lang="nb-NO" sz="2000" b="1" dirty="0">
                <a:solidFill>
                  <a:schemeClr val="tx1"/>
                </a:solidFill>
              </a:rPr>
              <a:t> it </a:t>
            </a:r>
            <a:r>
              <a:rPr lang="nb-NO" sz="2000" b="1" dirty="0" err="1">
                <a:solidFill>
                  <a:schemeClr val="tx1"/>
                </a:solidFill>
              </a:rPr>
              <a:t>will</a:t>
            </a:r>
            <a:r>
              <a:rPr lang="nb-NO" sz="2000" b="1" dirty="0">
                <a:solidFill>
                  <a:schemeClr val="tx1"/>
                </a:solidFill>
              </a:rPr>
              <a:t> </a:t>
            </a:r>
            <a:r>
              <a:rPr lang="nb-NO" sz="2000" b="1" dirty="0" err="1">
                <a:solidFill>
                  <a:schemeClr val="tx1"/>
                </a:solidFill>
              </a:rPr>
              <a:t>resurrect</a:t>
            </a:r>
            <a:r>
              <a:rPr lang="nb-NO" sz="2000" b="1" dirty="0">
                <a:solidFill>
                  <a:schemeClr val="tx1"/>
                </a:solidFill>
              </a:rPr>
              <a:t>»</a:t>
            </a:r>
          </a:p>
          <a:p>
            <a:pPr algn="r"/>
            <a:r>
              <a:rPr lang="nb-NO" sz="675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</a:t>
            </a:r>
            <a:endParaRPr lang="nb-NO" sz="675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972EC53B-1257-4113-9C55-F1C7F25E232C}"/>
              </a:ext>
            </a:extLst>
          </p:cNvPr>
          <p:cNvSpPr txBox="1">
            <a:spLocks/>
          </p:cNvSpPr>
          <p:nvPr/>
        </p:nvSpPr>
        <p:spPr>
          <a:xfrm>
            <a:off x="334799" y="460652"/>
            <a:ext cx="8611081" cy="526298"/>
          </a:xfrm>
          <a:prstGeom prst="rect">
            <a:avLst/>
          </a:prstGeom>
        </p:spPr>
        <p:txBody>
          <a:bodyPr vert="horz" lIns="34290" tIns="0" rIns="34290" bIns="0" rtlCol="0" anchor="ctr">
            <a:noAutofit/>
          </a:bodyPr>
          <a:lstStyle>
            <a:lvl1pPr algn="l" defTabSz="685697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19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b-NO" sz="2800" dirty="0"/>
              <a:t>Drive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7ECA94-0B93-4011-BDAA-B3A7E5DD53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7228" y="-493347"/>
            <a:ext cx="8179630" cy="186974"/>
          </a:xfrm>
        </p:spPr>
        <p:txBody>
          <a:bodyPr/>
          <a:lstStyle/>
          <a:p>
            <a:r>
              <a:rPr lang="nb-NO" dirty="0"/>
              <a:t>Møller Bil «must </a:t>
            </a:r>
            <a:r>
              <a:rPr lang="nb-NO" dirty="0" err="1"/>
              <a:t>win</a:t>
            </a:r>
            <a:r>
              <a:rPr lang="nb-NO" dirty="0"/>
              <a:t> </a:t>
            </a:r>
            <a:r>
              <a:rPr lang="nb-NO" dirty="0" err="1"/>
              <a:t>battles</a:t>
            </a:r>
            <a:r>
              <a:rPr lang="nb-NO" dirty="0"/>
              <a:t>»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1763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74094DAC-AA66-4DFF-A70C-BA727F4A2CE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74094DAC-AA66-4DFF-A70C-BA727F4A2C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0" name="Rectangle 169" hidden="1">
            <a:extLst>
              <a:ext uri="{FF2B5EF4-FFF2-40B4-BE49-F238E27FC236}">
                <a16:creationId xmlns:a16="http://schemas.microsoft.com/office/drawing/2014/main" id="{805E924E-DE6D-4601-AEA7-BAF348744CE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b-NO" sz="1800" b="1" err="1">
              <a:solidFill>
                <a:srgbClr val="FFFFFF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F5AAABE-4E82-4B33-98E7-2F0C392CFEA5}"/>
              </a:ext>
            </a:extLst>
          </p:cNvPr>
          <p:cNvGrpSpPr/>
          <p:nvPr/>
        </p:nvGrpSpPr>
        <p:grpSpPr>
          <a:xfrm>
            <a:off x="5397236" y="1326998"/>
            <a:ext cx="3266105" cy="3470003"/>
            <a:chOff x="7302847" y="2006068"/>
            <a:chExt cx="4354806" cy="4626671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7DEFC812-E48A-410D-9918-DCE400841165}"/>
                </a:ext>
              </a:extLst>
            </p:cNvPr>
            <p:cNvSpPr/>
            <p:nvPr/>
          </p:nvSpPr>
          <p:spPr>
            <a:xfrm>
              <a:off x="7302847" y="2006068"/>
              <a:ext cx="4354806" cy="462667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nb-NO" sz="1400" dirty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4D64EECE-B92B-4C5F-8548-A460941CEE7B}"/>
                </a:ext>
              </a:extLst>
            </p:cNvPr>
            <p:cNvGrpSpPr/>
            <p:nvPr/>
          </p:nvGrpSpPr>
          <p:grpSpPr>
            <a:xfrm>
              <a:off x="7595426" y="6212196"/>
              <a:ext cx="327832" cy="330207"/>
              <a:chOff x="1594959" y="-990600"/>
              <a:chExt cx="346288" cy="291861"/>
            </a:xfrm>
            <a:solidFill>
              <a:schemeClr val="bg1">
                <a:lumMod val="50000"/>
              </a:schemeClr>
            </a:solidFill>
          </p:grpSpPr>
          <p:sp>
            <p:nvSpPr>
              <p:cNvPr id="156" name="Arrow: Chevron 155">
                <a:extLst>
                  <a:ext uri="{FF2B5EF4-FFF2-40B4-BE49-F238E27FC236}">
                    <a16:creationId xmlns:a16="http://schemas.microsoft.com/office/drawing/2014/main" id="{1657567C-D93A-44AD-BF00-9308149E261E}"/>
                  </a:ext>
                </a:extLst>
              </p:cNvPr>
              <p:cNvSpPr/>
              <p:nvPr/>
            </p:nvSpPr>
            <p:spPr>
              <a:xfrm>
                <a:off x="1709739" y="-990600"/>
                <a:ext cx="231508" cy="291861"/>
              </a:xfrm>
              <a:prstGeom prst="chevron">
                <a:avLst>
                  <a:gd name="adj" fmla="val 6450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nb-NO" sz="1400" err="1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157" name="Arrow: Chevron 156">
                <a:extLst>
                  <a:ext uri="{FF2B5EF4-FFF2-40B4-BE49-F238E27FC236}">
                    <a16:creationId xmlns:a16="http://schemas.microsoft.com/office/drawing/2014/main" id="{E506450A-626E-4DF9-9BE8-892F0AC8812A}"/>
                  </a:ext>
                </a:extLst>
              </p:cNvPr>
              <p:cNvSpPr/>
              <p:nvPr/>
            </p:nvSpPr>
            <p:spPr>
              <a:xfrm>
                <a:off x="1594959" y="-947765"/>
                <a:ext cx="197334" cy="219075"/>
              </a:xfrm>
              <a:prstGeom prst="chevron">
                <a:avLst>
                  <a:gd name="adj" fmla="val 5967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nb-NO" sz="1400" err="1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</p:grpSp>
      </p:grpSp>
      <p:grpSp>
        <p:nvGrpSpPr>
          <p:cNvPr id="46090" name="Group 46089">
            <a:extLst>
              <a:ext uri="{FF2B5EF4-FFF2-40B4-BE49-F238E27FC236}">
                <a16:creationId xmlns:a16="http://schemas.microsoft.com/office/drawing/2014/main" id="{B7CDA7B7-5F97-49FF-AB6B-6406D3411141}"/>
              </a:ext>
            </a:extLst>
          </p:cNvPr>
          <p:cNvGrpSpPr/>
          <p:nvPr/>
        </p:nvGrpSpPr>
        <p:grpSpPr>
          <a:xfrm>
            <a:off x="6263985" y="1832829"/>
            <a:ext cx="2135529" cy="2615050"/>
            <a:chOff x="8458513" y="2680510"/>
            <a:chExt cx="2847372" cy="3486733"/>
          </a:xfrm>
        </p:grpSpPr>
        <p:pic>
          <p:nvPicPr>
            <p:cNvPr id="46087" name="Picture 7" descr="Digital verkstedbestilling">
              <a:extLst>
                <a:ext uri="{FF2B5EF4-FFF2-40B4-BE49-F238E27FC236}">
                  <a16:creationId xmlns:a16="http://schemas.microsoft.com/office/drawing/2014/main" id="{6B1823D4-8BE0-4CB9-A25A-F5632E60D6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58513" y="2680510"/>
              <a:ext cx="1932368" cy="3486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3" name="Groupe 659">
              <a:extLst>
                <a:ext uri="{FF2B5EF4-FFF2-40B4-BE49-F238E27FC236}">
                  <a16:creationId xmlns:a16="http://schemas.microsoft.com/office/drawing/2014/main" id="{6004CA33-7716-4A3A-A620-4EF86081FD7C}"/>
                </a:ext>
              </a:extLst>
            </p:cNvPr>
            <p:cNvGrpSpPr/>
            <p:nvPr/>
          </p:nvGrpSpPr>
          <p:grpSpPr>
            <a:xfrm>
              <a:off x="10845510" y="4069901"/>
              <a:ext cx="460375" cy="419100"/>
              <a:chOff x="5997576" y="1749426"/>
              <a:chExt cx="460375" cy="419100"/>
            </a:xfrm>
          </p:grpSpPr>
          <p:sp>
            <p:nvSpPr>
              <p:cNvPr id="34" name="Freeform 183">
                <a:extLst>
                  <a:ext uri="{FF2B5EF4-FFF2-40B4-BE49-F238E27FC236}">
                    <a16:creationId xmlns:a16="http://schemas.microsoft.com/office/drawing/2014/main" id="{7E85ECA9-F033-439E-B1CB-7AF5E008AA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3776" y="1749426"/>
                <a:ext cx="134938" cy="187325"/>
              </a:xfrm>
              <a:custGeom>
                <a:avLst/>
                <a:gdLst/>
                <a:ahLst/>
                <a:cxnLst>
                  <a:cxn ang="0">
                    <a:pos x="70" y="73"/>
                  </a:cxn>
                  <a:cxn ang="0">
                    <a:pos x="44" y="41"/>
                  </a:cxn>
                  <a:cxn ang="0">
                    <a:pos x="54" y="21"/>
                  </a:cxn>
                  <a:cxn ang="0">
                    <a:pos x="36" y="0"/>
                  </a:cxn>
                  <a:cxn ang="0">
                    <a:pos x="18" y="21"/>
                  </a:cxn>
                  <a:cxn ang="0">
                    <a:pos x="28" y="41"/>
                  </a:cxn>
                  <a:cxn ang="0">
                    <a:pos x="1" y="97"/>
                  </a:cxn>
                </a:cxnLst>
                <a:rect l="0" t="0" r="r" b="b"/>
                <a:pathLst>
                  <a:path w="70" h="97">
                    <a:moveTo>
                      <a:pt x="70" y="73"/>
                    </a:moveTo>
                    <a:cubicBezTo>
                      <a:pt x="66" y="57"/>
                      <a:pt x="58" y="45"/>
                      <a:pt x="44" y="41"/>
                    </a:cubicBezTo>
                    <a:cubicBezTo>
                      <a:pt x="48" y="37"/>
                      <a:pt x="54" y="29"/>
                      <a:pt x="54" y="21"/>
                    </a:cubicBezTo>
                    <a:cubicBezTo>
                      <a:pt x="54" y="9"/>
                      <a:pt x="46" y="0"/>
                      <a:pt x="36" y="0"/>
                    </a:cubicBezTo>
                    <a:cubicBezTo>
                      <a:pt x="26" y="0"/>
                      <a:pt x="18" y="9"/>
                      <a:pt x="18" y="21"/>
                    </a:cubicBezTo>
                    <a:cubicBezTo>
                      <a:pt x="18" y="29"/>
                      <a:pt x="24" y="37"/>
                      <a:pt x="28" y="41"/>
                    </a:cubicBezTo>
                    <a:cubicBezTo>
                      <a:pt x="7" y="47"/>
                      <a:pt x="0" y="70"/>
                      <a:pt x="1" y="97"/>
                    </a:cubicBezTo>
                  </a:path>
                </a:pathLst>
              </a:custGeom>
              <a:noFill/>
              <a:ln w="12700" cap="rnd">
                <a:solidFill>
                  <a:srgbClr val="1A171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525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" name="Freeform 184">
                <a:extLst>
                  <a:ext uri="{FF2B5EF4-FFF2-40B4-BE49-F238E27FC236}">
                    <a16:creationId xmlns:a16="http://schemas.microsoft.com/office/drawing/2014/main" id="{8932E3AD-7132-4263-A9E3-9719F0ACDE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5051" y="1943101"/>
                <a:ext cx="61913" cy="1588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0" y="0"/>
                  </a:cxn>
                </a:cxnLst>
                <a:rect l="0" t="0" r="r" b="b"/>
                <a:pathLst>
                  <a:path w="32" h="1">
                    <a:moveTo>
                      <a:pt x="32" y="0"/>
                    </a:moveTo>
                    <a:cubicBezTo>
                      <a:pt x="22" y="1"/>
                      <a:pt x="10" y="1"/>
                      <a:pt x="0" y="0"/>
                    </a:cubicBezTo>
                  </a:path>
                </a:pathLst>
              </a:custGeom>
              <a:noFill/>
              <a:ln w="12700" cap="rnd">
                <a:solidFill>
                  <a:srgbClr val="1A171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525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" name="Freeform 185">
                <a:extLst>
                  <a:ext uri="{FF2B5EF4-FFF2-40B4-BE49-F238E27FC236}">
                    <a16:creationId xmlns:a16="http://schemas.microsoft.com/office/drawing/2014/main" id="{65F6C76F-D50F-4EA1-9A8F-76E3FB5A91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67451" y="1795463"/>
                <a:ext cx="123825" cy="139700"/>
              </a:xfrm>
              <a:custGeom>
                <a:avLst/>
                <a:gdLst/>
                <a:ahLst/>
                <a:cxnLst>
                  <a:cxn ang="0">
                    <a:pos x="0" y="63"/>
                  </a:cxn>
                  <a:cxn ang="0">
                    <a:pos x="19" y="49"/>
                  </a:cxn>
                  <a:cxn ang="0">
                    <a:pos x="8" y="26"/>
                  </a:cxn>
                  <a:cxn ang="0">
                    <a:pos x="29" y="0"/>
                  </a:cxn>
                  <a:cxn ang="0">
                    <a:pos x="50" y="26"/>
                  </a:cxn>
                  <a:cxn ang="0">
                    <a:pos x="38" y="49"/>
                  </a:cxn>
                  <a:cxn ang="0">
                    <a:pos x="64" y="72"/>
                  </a:cxn>
                </a:cxnLst>
                <a:rect l="0" t="0" r="r" b="b"/>
                <a:pathLst>
                  <a:path w="64" h="72">
                    <a:moveTo>
                      <a:pt x="0" y="63"/>
                    </a:moveTo>
                    <a:cubicBezTo>
                      <a:pt x="4" y="56"/>
                      <a:pt x="11" y="51"/>
                      <a:pt x="19" y="49"/>
                    </a:cubicBezTo>
                    <a:cubicBezTo>
                      <a:pt x="14" y="44"/>
                      <a:pt x="8" y="35"/>
                      <a:pt x="8" y="26"/>
                    </a:cubicBezTo>
                    <a:cubicBezTo>
                      <a:pt x="8" y="11"/>
                      <a:pt x="17" y="0"/>
                      <a:pt x="29" y="0"/>
                    </a:cubicBezTo>
                    <a:cubicBezTo>
                      <a:pt x="40" y="0"/>
                      <a:pt x="49" y="11"/>
                      <a:pt x="50" y="26"/>
                    </a:cubicBezTo>
                    <a:cubicBezTo>
                      <a:pt x="50" y="34"/>
                      <a:pt x="43" y="44"/>
                      <a:pt x="38" y="49"/>
                    </a:cubicBezTo>
                    <a:cubicBezTo>
                      <a:pt x="50" y="52"/>
                      <a:pt x="59" y="61"/>
                      <a:pt x="64" y="72"/>
                    </a:cubicBezTo>
                  </a:path>
                </a:pathLst>
              </a:custGeom>
              <a:noFill/>
              <a:ln w="12700" cap="rnd">
                <a:solidFill>
                  <a:srgbClr val="1A171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525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" name="Freeform 186">
                <a:extLst>
                  <a:ext uri="{FF2B5EF4-FFF2-40B4-BE49-F238E27FC236}">
                    <a16:creationId xmlns:a16="http://schemas.microsoft.com/office/drawing/2014/main" id="{BCC9F552-5611-476F-88A1-6B96DE094E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6963" y="1890713"/>
                <a:ext cx="31750" cy="52388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17" y="0"/>
                  </a:cxn>
                </a:cxnLst>
                <a:rect l="0" t="0" r="r" b="b"/>
                <a:pathLst>
                  <a:path w="17" h="27">
                    <a:moveTo>
                      <a:pt x="0" y="27"/>
                    </a:moveTo>
                    <a:cubicBezTo>
                      <a:pt x="1" y="14"/>
                      <a:pt x="7" y="4"/>
                      <a:pt x="17" y="0"/>
                    </a:cubicBezTo>
                  </a:path>
                </a:pathLst>
              </a:custGeom>
              <a:noFill/>
              <a:ln w="12700" cap="rnd">
                <a:solidFill>
                  <a:srgbClr val="1A171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525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" name="Freeform 187">
                <a:extLst>
                  <a:ext uri="{FF2B5EF4-FFF2-40B4-BE49-F238E27FC236}">
                    <a16:creationId xmlns:a16="http://schemas.microsoft.com/office/drawing/2014/main" id="{D1EF1C7A-9BB9-493F-97B5-B30F80B6C0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5051" y="1943101"/>
                <a:ext cx="88900" cy="207963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32" y="3"/>
                  </a:cxn>
                  <a:cxn ang="0">
                    <a:pos x="46" y="31"/>
                  </a:cxn>
                  <a:cxn ang="0">
                    <a:pos x="7" y="107"/>
                  </a:cxn>
                </a:cxnLst>
                <a:rect l="0" t="0" r="r" b="b"/>
                <a:pathLst>
                  <a:path w="46" h="107">
                    <a:moveTo>
                      <a:pt x="32" y="0"/>
                    </a:moveTo>
                    <a:cubicBezTo>
                      <a:pt x="32" y="1"/>
                      <a:pt x="32" y="2"/>
                      <a:pt x="32" y="3"/>
                    </a:cubicBezTo>
                    <a:cubicBezTo>
                      <a:pt x="32" y="13"/>
                      <a:pt x="40" y="25"/>
                      <a:pt x="46" y="31"/>
                    </a:cubicBezTo>
                    <a:cubicBezTo>
                      <a:pt x="16" y="39"/>
                      <a:pt x="0" y="68"/>
                      <a:pt x="7" y="107"/>
                    </a:cubicBezTo>
                  </a:path>
                </a:pathLst>
              </a:custGeom>
              <a:noFill/>
              <a:ln w="12700" cap="rnd">
                <a:solidFill>
                  <a:srgbClr val="1A171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525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" name="Freeform 188">
                <a:extLst>
                  <a:ext uri="{FF2B5EF4-FFF2-40B4-BE49-F238E27FC236}">
                    <a16:creationId xmlns:a16="http://schemas.microsoft.com/office/drawing/2014/main" id="{2D4F1011-3C99-4618-BE8F-039285EBA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6501" y="2027238"/>
                <a:ext cx="36513" cy="117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" y="59"/>
                  </a:cxn>
                  <a:cxn ang="0">
                    <a:pos x="18" y="61"/>
                  </a:cxn>
                </a:cxnLst>
                <a:rect l="0" t="0" r="r" b="b"/>
                <a:pathLst>
                  <a:path w="19" h="61">
                    <a:moveTo>
                      <a:pt x="0" y="0"/>
                    </a:moveTo>
                    <a:cubicBezTo>
                      <a:pt x="14" y="14"/>
                      <a:pt x="19" y="31"/>
                      <a:pt x="19" y="59"/>
                    </a:cubicBezTo>
                    <a:cubicBezTo>
                      <a:pt x="19" y="60"/>
                      <a:pt x="19" y="60"/>
                      <a:pt x="18" y="61"/>
                    </a:cubicBezTo>
                  </a:path>
                </a:pathLst>
              </a:custGeom>
              <a:noFill/>
              <a:ln w="12700" cap="rnd">
                <a:solidFill>
                  <a:srgbClr val="1A171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525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" name="Freeform 189">
                <a:extLst>
                  <a:ext uri="{FF2B5EF4-FFF2-40B4-BE49-F238E27FC236}">
                    <a16:creationId xmlns:a16="http://schemas.microsoft.com/office/drawing/2014/main" id="{A3D6EF87-9007-4E4E-8BDF-766A15EDEE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08713" y="1889126"/>
                <a:ext cx="58738" cy="28575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8" y="0"/>
                  </a:cxn>
                  <a:cxn ang="0">
                    <a:pos x="30" y="15"/>
                  </a:cxn>
                </a:cxnLst>
                <a:rect l="0" t="0" r="r" b="b"/>
                <a:pathLst>
                  <a:path w="30" h="15">
                    <a:moveTo>
                      <a:pt x="0" y="1"/>
                    </a:moveTo>
                    <a:cubicBezTo>
                      <a:pt x="2" y="0"/>
                      <a:pt x="5" y="0"/>
                      <a:pt x="8" y="0"/>
                    </a:cubicBezTo>
                    <a:cubicBezTo>
                      <a:pt x="17" y="0"/>
                      <a:pt x="25" y="6"/>
                      <a:pt x="30" y="15"/>
                    </a:cubicBezTo>
                  </a:path>
                </a:pathLst>
              </a:custGeom>
              <a:noFill/>
              <a:ln w="12700" cap="rnd">
                <a:solidFill>
                  <a:srgbClr val="1A171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525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Freeform 190">
                <a:extLst>
                  <a:ext uri="{FF2B5EF4-FFF2-40B4-BE49-F238E27FC236}">
                    <a16:creationId xmlns:a16="http://schemas.microsoft.com/office/drawing/2014/main" id="{DE95F636-787E-48A0-9AC3-587C32AFE6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6813" y="1917701"/>
                <a:ext cx="39688" cy="109538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4" y="16"/>
                  </a:cxn>
                  <a:cxn ang="0">
                    <a:pos x="0" y="44"/>
                  </a:cxn>
                  <a:cxn ang="0">
                    <a:pos x="21" y="56"/>
                  </a:cxn>
                </a:cxnLst>
                <a:rect l="0" t="0" r="r" b="b"/>
                <a:pathLst>
                  <a:path w="21" h="56">
                    <a:moveTo>
                      <a:pt x="11" y="0"/>
                    </a:moveTo>
                    <a:cubicBezTo>
                      <a:pt x="13" y="4"/>
                      <a:pt x="14" y="10"/>
                      <a:pt x="14" y="16"/>
                    </a:cubicBezTo>
                    <a:cubicBezTo>
                      <a:pt x="14" y="26"/>
                      <a:pt x="6" y="38"/>
                      <a:pt x="0" y="44"/>
                    </a:cubicBezTo>
                    <a:cubicBezTo>
                      <a:pt x="9" y="46"/>
                      <a:pt x="15" y="50"/>
                      <a:pt x="21" y="56"/>
                    </a:cubicBezTo>
                  </a:path>
                </a:pathLst>
              </a:custGeom>
              <a:noFill/>
              <a:ln w="12700" cap="rnd">
                <a:solidFill>
                  <a:srgbClr val="1A171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525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Freeform 191">
                <a:extLst>
                  <a:ext uri="{FF2B5EF4-FFF2-40B4-BE49-F238E27FC236}">
                    <a16:creationId xmlns:a16="http://schemas.microsoft.com/office/drawing/2014/main" id="{0FE98AEA-CE4E-4865-8E7C-A75FFEE5B4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7576" y="1935163"/>
                <a:ext cx="134938" cy="196850"/>
              </a:xfrm>
              <a:custGeom>
                <a:avLst/>
                <a:gdLst/>
                <a:ahLst/>
                <a:cxnLst>
                  <a:cxn ang="0">
                    <a:pos x="69" y="69"/>
                  </a:cxn>
                  <a:cxn ang="0">
                    <a:pos x="47" y="41"/>
                  </a:cxn>
                  <a:cxn ang="0">
                    <a:pos x="57" y="21"/>
                  </a:cxn>
                  <a:cxn ang="0">
                    <a:pos x="39" y="0"/>
                  </a:cxn>
                  <a:cxn ang="0">
                    <a:pos x="22" y="21"/>
                  </a:cxn>
                  <a:cxn ang="0">
                    <a:pos x="31" y="41"/>
                  </a:cxn>
                  <a:cxn ang="0">
                    <a:pos x="0" y="101"/>
                  </a:cxn>
                  <a:cxn ang="0">
                    <a:pos x="36" y="101"/>
                  </a:cxn>
                </a:cxnLst>
                <a:rect l="0" t="0" r="r" b="b"/>
                <a:pathLst>
                  <a:path w="69" h="101">
                    <a:moveTo>
                      <a:pt x="69" y="69"/>
                    </a:moveTo>
                    <a:cubicBezTo>
                      <a:pt x="66" y="53"/>
                      <a:pt x="62" y="45"/>
                      <a:pt x="47" y="41"/>
                    </a:cubicBezTo>
                    <a:cubicBezTo>
                      <a:pt x="51" y="37"/>
                      <a:pt x="57" y="29"/>
                      <a:pt x="57" y="21"/>
                    </a:cubicBezTo>
                    <a:cubicBezTo>
                      <a:pt x="57" y="8"/>
                      <a:pt x="49" y="0"/>
                      <a:pt x="39" y="0"/>
                    </a:cubicBezTo>
                    <a:cubicBezTo>
                      <a:pt x="29" y="0"/>
                      <a:pt x="21" y="9"/>
                      <a:pt x="22" y="21"/>
                    </a:cubicBezTo>
                    <a:cubicBezTo>
                      <a:pt x="22" y="29"/>
                      <a:pt x="27" y="37"/>
                      <a:pt x="31" y="41"/>
                    </a:cubicBezTo>
                    <a:cubicBezTo>
                      <a:pt x="11" y="47"/>
                      <a:pt x="0" y="73"/>
                      <a:pt x="0" y="101"/>
                    </a:cubicBezTo>
                    <a:cubicBezTo>
                      <a:pt x="36" y="101"/>
                      <a:pt x="36" y="101"/>
                      <a:pt x="36" y="101"/>
                    </a:cubicBezTo>
                  </a:path>
                </a:pathLst>
              </a:custGeom>
              <a:noFill/>
              <a:ln w="12700" cap="rnd">
                <a:solidFill>
                  <a:srgbClr val="1A171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525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Freeform 192">
                <a:extLst>
                  <a:ext uri="{FF2B5EF4-FFF2-40B4-BE49-F238E27FC236}">
                    <a16:creationId xmlns:a16="http://schemas.microsoft.com/office/drawing/2014/main" id="{14007DA8-DD81-49F3-978D-EFA73C0A18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8251" y="1935163"/>
                <a:ext cx="139700" cy="233363"/>
              </a:xfrm>
              <a:custGeom>
                <a:avLst/>
                <a:gdLst/>
                <a:ahLst/>
                <a:cxnLst>
                  <a:cxn ang="0">
                    <a:pos x="0" y="63"/>
                  </a:cxn>
                  <a:cxn ang="0">
                    <a:pos x="20" y="49"/>
                  </a:cxn>
                  <a:cxn ang="0">
                    <a:pos x="9" y="26"/>
                  </a:cxn>
                  <a:cxn ang="0">
                    <a:pos x="29" y="0"/>
                  </a:cxn>
                  <a:cxn ang="0">
                    <a:pos x="50" y="26"/>
                  </a:cxn>
                  <a:cxn ang="0">
                    <a:pos x="39" y="49"/>
                  </a:cxn>
                  <a:cxn ang="0">
                    <a:pos x="72" y="114"/>
                  </a:cxn>
                  <a:cxn ang="0">
                    <a:pos x="10" y="119"/>
                  </a:cxn>
                </a:cxnLst>
                <a:rect l="0" t="0" r="r" b="b"/>
                <a:pathLst>
                  <a:path w="72" h="120">
                    <a:moveTo>
                      <a:pt x="0" y="63"/>
                    </a:moveTo>
                    <a:cubicBezTo>
                      <a:pt x="5" y="56"/>
                      <a:pt x="12" y="51"/>
                      <a:pt x="20" y="49"/>
                    </a:cubicBezTo>
                    <a:cubicBezTo>
                      <a:pt x="15" y="44"/>
                      <a:pt x="9" y="35"/>
                      <a:pt x="9" y="26"/>
                    </a:cubicBezTo>
                    <a:cubicBezTo>
                      <a:pt x="8" y="11"/>
                      <a:pt x="18" y="0"/>
                      <a:pt x="29" y="0"/>
                    </a:cubicBezTo>
                    <a:cubicBezTo>
                      <a:pt x="41" y="0"/>
                      <a:pt x="50" y="11"/>
                      <a:pt x="50" y="26"/>
                    </a:cubicBezTo>
                    <a:cubicBezTo>
                      <a:pt x="50" y="34"/>
                      <a:pt x="44" y="44"/>
                      <a:pt x="39" y="49"/>
                    </a:cubicBezTo>
                    <a:cubicBezTo>
                      <a:pt x="63" y="56"/>
                      <a:pt x="72" y="82"/>
                      <a:pt x="72" y="114"/>
                    </a:cubicBezTo>
                    <a:cubicBezTo>
                      <a:pt x="72" y="118"/>
                      <a:pt x="35" y="120"/>
                      <a:pt x="10" y="119"/>
                    </a:cubicBezTo>
                  </a:path>
                </a:pathLst>
              </a:custGeom>
              <a:noFill/>
              <a:ln w="12700" cap="rnd">
                <a:solidFill>
                  <a:srgbClr val="1A171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525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6327835-FABD-4D4F-8B3C-E24F59ABD3F7}"/>
                </a:ext>
              </a:extLst>
            </p:cNvPr>
            <p:cNvSpPr/>
            <p:nvPr/>
          </p:nvSpPr>
          <p:spPr>
            <a:xfrm>
              <a:off x="8740276" y="3186907"/>
              <a:ext cx="1455284" cy="27947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nb-NO" sz="1050" err="1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5FD5E310-2CAF-4923-9C68-A6ACA7A27E10}"/>
                </a:ext>
              </a:extLst>
            </p:cNvPr>
            <p:cNvSpPr/>
            <p:nvPr/>
          </p:nvSpPr>
          <p:spPr>
            <a:xfrm rot="5400000">
              <a:off x="9884663" y="4270758"/>
              <a:ext cx="1410042" cy="271382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nb-NO" sz="1050" dirty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pic>
          <p:nvPicPr>
            <p:cNvPr id="46085" name="Picture 5" descr="Digital verkstedbestilling - Møller Bil">
              <a:extLst>
                <a:ext uri="{FF2B5EF4-FFF2-40B4-BE49-F238E27FC236}">
                  <a16:creationId xmlns:a16="http://schemas.microsoft.com/office/drawing/2014/main" id="{A5047CB2-B162-447D-B82C-1DD4B04B91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765627" y="2884003"/>
              <a:ext cx="1280143" cy="373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3" name="Rectangle 162">
            <a:extLst>
              <a:ext uri="{FF2B5EF4-FFF2-40B4-BE49-F238E27FC236}">
                <a16:creationId xmlns:a16="http://schemas.microsoft.com/office/drawing/2014/main" id="{C742542D-30D0-4E0F-92E9-54B0440E390D}"/>
              </a:ext>
            </a:extLst>
          </p:cNvPr>
          <p:cNvSpPr/>
          <p:nvPr/>
        </p:nvSpPr>
        <p:spPr>
          <a:xfrm>
            <a:off x="362776" y="1276126"/>
            <a:ext cx="4744353" cy="34700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nb-NO" sz="1400" err="1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15" name="Arrow: Down 314">
            <a:extLst>
              <a:ext uri="{FF2B5EF4-FFF2-40B4-BE49-F238E27FC236}">
                <a16:creationId xmlns:a16="http://schemas.microsoft.com/office/drawing/2014/main" id="{E85315DD-49C7-4C3F-9AF5-74A311954176}"/>
              </a:ext>
            </a:extLst>
          </p:cNvPr>
          <p:cNvSpPr/>
          <p:nvPr/>
        </p:nvSpPr>
        <p:spPr>
          <a:xfrm rot="16200000">
            <a:off x="4952402" y="1782176"/>
            <a:ext cx="320806" cy="2409386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nb-NO" sz="1050" err="1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16" name="Arrow: Down 315">
            <a:extLst>
              <a:ext uri="{FF2B5EF4-FFF2-40B4-BE49-F238E27FC236}">
                <a16:creationId xmlns:a16="http://schemas.microsoft.com/office/drawing/2014/main" id="{77BBE601-18F3-40F3-8C6A-0716999CDBF2}"/>
              </a:ext>
            </a:extLst>
          </p:cNvPr>
          <p:cNvSpPr/>
          <p:nvPr/>
        </p:nvSpPr>
        <p:spPr>
          <a:xfrm rot="16200000">
            <a:off x="4399510" y="1617637"/>
            <a:ext cx="320806" cy="3515171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nb-NO" sz="1050" err="1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17" name="Arrow: Down 316">
            <a:extLst>
              <a:ext uri="{FF2B5EF4-FFF2-40B4-BE49-F238E27FC236}">
                <a16:creationId xmlns:a16="http://schemas.microsoft.com/office/drawing/2014/main" id="{9C8F3A4E-2981-4051-9598-A13CCA0E8F56}"/>
              </a:ext>
            </a:extLst>
          </p:cNvPr>
          <p:cNvSpPr/>
          <p:nvPr/>
        </p:nvSpPr>
        <p:spPr>
          <a:xfrm rot="16200000">
            <a:off x="4004670" y="1611149"/>
            <a:ext cx="320806" cy="4304852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nb-NO" sz="1050" err="1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18" name="Arrow: Down 317">
            <a:extLst>
              <a:ext uri="{FF2B5EF4-FFF2-40B4-BE49-F238E27FC236}">
                <a16:creationId xmlns:a16="http://schemas.microsoft.com/office/drawing/2014/main" id="{51A6BF05-677B-43BB-B7F7-5308EFEAFF4C}"/>
              </a:ext>
            </a:extLst>
          </p:cNvPr>
          <p:cNvSpPr/>
          <p:nvPr/>
        </p:nvSpPr>
        <p:spPr>
          <a:xfrm rot="16200000">
            <a:off x="3569180" y="1564014"/>
            <a:ext cx="320806" cy="5175831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nb-NO" sz="1050" err="1">
              <a:solidFill>
                <a:srgbClr val="FFFFFF"/>
              </a:solidFill>
              <a:latin typeface="Arial" panose="020B0604020202020204"/>
            </a:endParaRPr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299E6121-8191-4B04-920B-27069606B8BA}"/>
              </a:ext>
            </a:extLst>
          </p:cNvPr>
          <p:cNvGrpSpPr/>
          <p:nvPr/>
        </p:nvGrpSpPr>
        <p:grpSpPr>
          <a:xfrm>
            <a:off x="896945" y="4481590"/>
            <a:ext cx="245874" cy="247655"/>
            <a:chOff x="1594959" y="-990600"/>
            <a:chExt cx="346288" cy="291861"/>
          </a:xfrm>
          <a:solidFill>
            <a:schemeClr val="bg1">
              <a:lumMod val="50000"/>
            </a:schemeClr>
          </a:solidFill>
        </p:grpSpPr>
        <p:sp>
          <p:nvSpPr>
            <p:cNvPr id="167" name="Arrow: Chevron 166">
              <a:extLst>
                <a:ext uri="{FF2B5EF4-FFF2-40B4-BE49-F238E27FC236}">
                  <a16:creationId xmlns:a16="http://schemas.microsoft.com/office/drawing/2014/main" id="{D0343061-2457-4E95-A022-EA9BF3964DCB}"/>
                </a:ext>
              </a:extLst>
            </p:cNvPr>
            <p:cNvSpPr/>
            <p:nvPr/>
          </p:nvSpPr>
          <p:spPr>
            <a:xfrm>
              <a:off x="1709739" y="-990600"/>
              <a:ext cx="231508" cy="291861"/>
            </a:xfrm>
            <a:prstGeom prst="chevron">
              <a:avLst>
                <a:gd name="adj" fmla="val 6450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nb-NO" sz="1400" err="1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68" name="Arrow: Chevron 167">
              <a:extLst>
                <a:ext uri="{FF2B5EF4-FFF2-40B4-BE49-F238E27FC236}">
                  <a16:creationId xmlns:a16="http://schemas.microsoft.com/office/drawing/2014/main" id="{DB5A91F8-0E3A-44A1-8678-C11D9F1EA06B}"/>
                </a:ext>
              </a:extLst>
            </p:cNvPr>
            <p:cNvSpPr/>
            <p:nvPr/>
          </p:nvSpPr>
          <p:spPr>
            <a:xfrm>
              <a:off x="1594959" y="-947765"/>
              <a:ext cx="197334" cy="219075"/>
            </a:xfrm>
            <a:prstGeom prst="chevron">
              <a:avLst>
                <a:gd name="adj" fmla="val 596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nb-NO" sz="1400" err="1">
                <a:solidFill>
                  <a:srgbClr val="000000"/>
                </a:solidFill>
                <a:latin typeface="Arial" panose="020B0604020202020204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8C9AFB6A-0BF2-4CCC-91B5-1029A93B2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342" y="436244"/>
            <a:ext cx="8491698" cy="526298"/>
          </a:xfrm>
        </p:spPr>
        <p:txBody>
          <a:bodyPr vert="horz"/>
          <a:lstStyle/>
          <a:p>
            <a:r>
              <a:rPr lang="nb-NO" sz="1800" dirty="0" err="1">
                <a:latin typeface="Arial"/>
                <a:cs typeface="Arial"/>
              </a:rPr>
              <a:t>Always</a:t>
            </a:r>
            <a:r>
              <a:rPr lang="nb-NO" sz="1800" dirty="0">
                <a:latin typeface="Arial"/>
                <a:cs typeface="Arial"/>
              </a:rPr>
              <a:t> </a:t>
            </a:r>
            <a:r>
              <a:rPr lang="nb-NO" sz="1800" dirty="0" err="1">
                <a:latin typeface="Arial"/>
                <a:cs typeface="Arial"/>
              </a:rPr>
              <a:t>with</a:t>
            </a:r>
            <a:r>
              <a:rPr lang="nb-NO" sz="1800" dirty="0">
                <a:latin typeface="Arial"/>
                <a:cs typeface="Arial"/>
              </a:rPr>
              <a:t> </a:t>
            </a:r>
            <a:r>
              <a:rPr lang="nb-NO" sz="1800" dirty="0" err="1">
                <a:latin typeface="Arial"/>
                <a:cs typeface="Arial"/>
              </a:rPr>
              <a:t>you</a:t>
            </a:r>
            <a:r>
              <a:rPr lang="nb-NO" sz="1800" dirty="0">
                <a:latin typeface="Arial"/>
                <a:cs typeface="Arial"/>
              </a:rPr>
              <a:t>; </a:t>
            </a:r>
            <a:r>
              <a:rPr lang="nb-NO" sz="1800" dirty="0" err="1">
                <a:latin typeface="Arial"/>
                <a:cs typeface="Arial"/>
              </a:rPr>
              <a:t>building</a:t>
            </a:r>
            <a:r>
              <a:rPr lang="nb-NO" sz="1800" dirty="0">
                <a:latin typeface="Arial"/>
                <a:cs typeface="Arial"/>
              </a:rPr>
              <a:t> an </a:t>
            </a:r>
            <a:r>
              <a:rPr lang="nb-NO" sz="1800" dirty="0" err="1">
                <a:latin typeface="Arial"/>
                <a:cs typeface="Arial"/>
              </a:rPr>
              <a:t>ecosystem</a:t>
            </a:r>
            <a:r>
              <a:rPr lang="nb-NO" sz="1800" dirty="0">
                <a:latin typeface="Arial"/>
                <a:cs typeface="Arial"/>
              </a:rPr>
              <a:t> to </a:t>
            </a:r>
            <a:r>
              <a:rPr lang="nb-NO" sz="1800" dirty="0" err="1">
                <a:latin typeface="Arial"/>
                <a:cs typeface="Arial"/>
              </a:rPr>
              <a:t>value</a:t>
            </a:r>
            <a:r>
              <a:rPr lang="nb-NO" sz="1800" dirty="0">
                <a:latin typeface="Arial"/>
                <a:cs typeface="Arial"/>
              </a:rPr>
              <a:t> </a:t>
            </a:r>
            <a:r>
              <a:rPr lang="nb-NO" sz="1800" dirty="0" err="1">
                <a:latin typeface="Arial"/>
                <a:cs typeface="Arial"/>
              </a:rPr>
              <a:t>add</a:t>
            </a:r>
            <a:r>
              <a:rPr lang="nb-NO" sz="1800" dirty="0">
                <a:latin typeface="Arial"/>
                <a:cs typeface="Arial"/>
              </a:rPr>
              <a:t> </a:t>
            </a:r>
            <a:r>
              <a:rPr lang="nb-NO" sz="1800" dirty="0" err="1">
                <a:latin typeface="Arial"/>
                <a:cs typeface="Arial"/>
              </a:rPr>
              <a:t>customer</a:t>
            </a:r>
            <a:r>
              <a:rPr lang="nb-NO" sz="1800" dirty="0">
                <a:latin typeface="Arial"/>
                <a:cs typeface="Arial"/>
              </a:rPr>
              <a:t> </a:t>
            </a:r>
            <a:r>
              <a:rPr lang="nb-NO" sz="1800" dirty="0" err="1">
                <a:latin typeface="Arial"/>
                <a:cs typeface="Arial"/>
              </a:rPr>
              <a:t>experience</a:t>
            </a:r>
            <a:endParaRPr lang="nb-NO" sz="1800" dirty="0">
              <a:latin typeface="Arial"/>
              <a:cs typeface="Arial"/>
            </a:endParaRPr>
          </a:p>
        </p:txBody>
      </p:sp>
      <p:pic>
        <p:nvPicPr>
          <p:cNvPr id="21" name="Picture 2" descr="Norges største bilforhandlerkjede - Møller Bil">
            <a:extLst>
              <a:ext uri="{FF2B5EF4-FFF2-40B4-BE49-F238E27FC236}">
                <a16:creationId xmlns:a16="http://schemas.microsoft.com/office/drawing/2014/main" id="{61D1BABF-2D32-45E9-89C1-810605D1E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554" y="1386344"/>
            <a:ext cx="1183217" cy="22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BA1BA00B-2DC8-45DC-9ADC-124FA3D4ABCE}"/>
              </a:ext>
            </a:extLst>
          </p:cNvPr>
          <p:cNvGrpSpPr/>
          <p:nvPr/>
        </p:nvGrpSpPr>
        <p:grpSpPr>
          <a:xfrm>
            <a:off x="1764564" y="1381904"/>
            <a:ext cx="1893329" cy="298316"/>
            <a:chOff x="2697479" y="2064038"/>
            <a:chExt cx="2646360" cy="397754"/>
          </a:xfrm>
        </p:grpSpPr>
        <p:pic>
          <p:nvPicPr>
            <p:cNvPr id="22" name="Picture 2" descr="Norges største bilforhandlerkjede - Møller Bil">
              <a:extLst>
                <a:ext uri="{FF2B5EF4-FFF2-40B4-BE49-F238E27FC236}">
                  <a16:creationId xmlns:a16="http://schemas.microsoft.com/office/drawing/2014/main" id="{6C0B6A1D-E161-45EF-A04B-6CBB4FA5A6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329"/>
            <a:stretch/>
          </p:blipFill>
          <p:spPr bwMode="auto">
            <a:xfrm>
              <a:off x="2697479" y="2064038"/>
              <a:ext cx="1250244" cy="282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B87F679-62CA-4016-9CBD-DB545F80B470}"/>
                </a:ext>
              </a:extLst>
            </p:cNvPr>
            <p:cNvSpPr txBox="1"/>
            <p:nvPr/>
          </p:nvSpPr>
          <p:spPr>
            <a:xfrm>
              <a:off x="3888977" y="2146028"/>
              <a:ext cx="1454862" cy="3157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77500" lnSpcReduction="20000"/>
            </a:bodyPr>
            <a:lstStyle/>
            <a:p>
              <a:pPr defTabSz="685680">
                <a:lnSpc>
                  <a:spcPct val="90000"/>
                </a:lnSpc>
                <a:spcBef>
                  <a:spcPts val="300"/>
                </a:spcBef>
                <a:buClr>
                  <a:srgbClr val="0000FF"/>
                </a:buClr>
                <a:defRPr/>
              </a:pPr>
              <a:r>
                <a:rPr lang="nb-NO" sz="21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«Services»</a:t>
              </a:r>
            </a:p>
          </p:txBody>
        </p:sp>
      </p:grpSp>
      <p:pic>
        <p:nvPicPr>
          <p:cNvPr id="32" name="Picture 5" descr="Digital verkstedbestilling - Møller Bil">
            <a:extLst>
              <a:ext uri="{FF2B5EF4-FFF2-40B4-BE49-F238E27FC236}">
                <a16:creationId xmlns:a16="http://schemas.microsoft.com/office/drawing/2014/main" id="{ED377263-DE94-482D-B3A8-00FEE2786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38543" y="1576986"/>
            <a:ext cx="487716" cy="30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D5D6EE48-6C6C-4886-BFCD-F5FF187F290D}"/>
              </a:ext>
            </a:extLst>
          </p:cNvPr>
          <p:cNvSpPr txBox="1"/>
          <p:nvPr/>
        </p:nvSpPr>
        <p:spPr>
          <a:xfrm>
            <a:off x="6379574" y="1667610"/>
            <a:ext cx="702656" cy="1494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680">
              <a:lnSpc>
                <a:spcPct val="90000"/>
              </a:lnSpc>
              <a:spcBef>
                <a:spcPts val="300"/>
              </a:spcBef>
              <a:buClr>
                <a:srgbClr val="0000FF"/>
              </a:buClr>
              <a:defRPr/>
            </a:pPr>
            <a:r>
              <a:rPr lang="nb-NO" sz="1050" b="1" i="1" dirty="0">
                <a:solidFill>
                  <a:srgbClr val="000000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-</a:t>
            </a:r>
            <a:r>
              <a:rPr lang="nb-NO" sz="1050" b="1" i="1" dirty="0" err="1">
                <a:solidFill>
                  <a:srgbClr val="000000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ecosystem</a:t>
            </a:r>
            <a:endParaRPr lang="nb-NO" sz="1050" b="1" i="1" dirty="0">
              <a:solidFill>
                <a:srgbClr val="000000"/>
              </a:solidFill>
              <a:latin typeface="Bradley Hand ITC" panose="03070402050302030203" pitchFamily="66" charset="0"/>
              <a:cs typeface="Arial" panose="020B0604020202020204" pitchFamily="34" charset="0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2FF0D76-8D82-451C-8D9E-EE81D986714C}"/>
              </a:ext>
            </a:extLst>
          </p:cNvPr>
          <p:cNvGrpSpPr/>
          <p:nvPr/>
        </p:nvGrpSpPr>
        <p:grpSpPr>
          <a:xfrm>
            <a:off x="6452448" y="2405626"/>
            <a:ext cx="1190488" cy="332085"/>
            <a:chOff x="8709796" y="3444240"/>
            <a:chExt cx="1587317" cy="44278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9D484D1-DB19-45B8-A410-2DECB0843260}"/>
                </a:ext>
              </a:extLst>
            </p:cNvPr>
            <p:cNvGrpSpPr/>
            <p:nvPr/>
          </p:nvGrpSpPr>
          <p:grpSpPr>
            <a:xfrm>
              <a:off x="8709796" y="3444240"/>
              <a:ext cx="441824" cy="442780"/>
              <a:chOff x="8740276" y="3627120"/>
              <a:chExt cx="441824" cy="442780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7418DF72-7002-4B67-B8BF-6F4063631900}"/>
                  </a:ext>
                </a:extLst>
              </p:cNvPr>
              <p:cNvSpPr/>
              <p:nvPr/>
            </p:nvSpPr>
            <p:spPr>
              <a:xfrm>
                <a:off x="8740276" y="3627120"/>
                <a:ext cx="441824" cy="44278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nb-NO" sz="1050" err="1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grpSp>
            <p:nvGrpSpPr>
              <p:cNvPr id="56" name="Group 154">
                <a:extLst>
                  <a:ext uri="{FF2B5EF4-FFF2-40B4-BE49-F238E27FC236}">
                    <a16:creationId xmlns:a16="http://schemas.microsoft.com/office/drawing/2014/main" id="{E1164A2C-485A-45A3-8830-9C33218098D0}"/>
                  </a:ext>
                </a:extLst>
              </p:cNvPr>
              <p:cNvGrpSpPr/>
              <p:nvPr/>
            </p:nvGrpSpPr>
            <p:grpSpPr>
              <a:xfrm>
                <a:off x="8814342" y="3709968"/>
                <a:ext cx="288000" cy="288000"/>
                <a:chOff x="5432425" y="6484938"/>
                <a:chExt cx="1185863" cy="1090613"/>
              </a:xfrm>
              <a:noFill/>
            </p:grpSpPr>
            <p:sp>
              <p:nvSpPr>
                <p:cNvPr id="57" name="Freeform 107">
                  <a:extLst>
                    <a:ext uri="{FF2B5EF4-FFF2-40B4-BE49-F238E27FC236}">
                      <a16:creationId xmlns:a16="http://schemas.microsoft.com/office/drawing/2014/main" id="{F4C8B333-C5AC-4A59-BB7A-BF08DB69A0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42063" y="6651625"/>
                  <a:ext cx="276225" cy="760413"/>
                </a:xfrm>
                <a:custGeom>
                  <a:avLst/>
                  <a:gdLst/>
                  <a:ahLst/>
                  <a:cxnLst>
                    <a:cxn ang="0">
                      <a:pos x="93" y="187"/>
                    </a:cxn>
                    <a:cxn ang="0">
                      <a:pos x="93" y="256"/>
                    </a:cxn>
                    <a:cxn ang="0">
                      <a:pos x="69" y="256"/>
                    </a:cxn>
                    <a:cxn ang="0">
                      <a:pos x="69" y="199"/>
                    </a:cxn>
                    <a:cxn ang="0">
                      <a:pos x="58" y="199"/>
                    </a:cxn>
                    <a:cxn ang="0">
                      <a:pos x="58" y="256"/>
                    </a:cxn>
                    <a:cxn ang="0">
                      <a:pos x="38" y="256"/>
                    </a:cxn>
                    <a:cxn ang="0">
                      <a:pos x="38" y="201"/>
                    </a:cxn>
                    <a:cxn ang="0">
                      <a:pos x="19" y="185"/>
                    </a:cxn>
                    <a:cxn ang="0">
                      <a:pos x="0" y="128"/>
                    </a:cxn>
                    <a:cxn ang="0">
                      <a:pos x="38" y="55"/>
                    </a:cxn>
                    <a:cxn ang="0">
                      <a:pos x="38" y="0"/>
                    </a:cxn>
                    <a:cxn ang="0">
                      <a:pos x="58" y="0"/>
                    </a:cxn>
                    <a:cxn ang="0">
                      <a:pos x="58" y="56"/>
                    </a:cxn>
                    <a:cxn ang="0">
                      <a:pos x="69" y="56"/>
                    </a:cxn>
                    <a:cxn ang="0">
                      <a:pos x="69" y="0"/>
                    </a:cxn>
                    <a:cxn ang="0">
                      <a:pos x="93" y="0"/>
                    </a:cxn>
                    <a:cxn ang="0">
                      <a:pos x="93" y="69"/>
                    </a:cxn>
                    <a:cxn ang="0">
                      <a:pos x="64" y="128"/>
                    </a:cxn>
                    <a:cxn ang="0">
                      <a:pos x="93" y="187"/>
                    </a:cxn>
                  </a:cxnLst>
                  <a:rect l="0" t="0" r="r" b="b"/>
                  <a:pathLst>
                    <a:path w="93" h="256">
                      <a:moveTo>
                        <a:pt x="93" y="187"/>
                      </a:moveTo>
                      <a:cubicBezTo>
                        <a:pt x="93" y="256"/>
                        <a:pt x="93" y="256"/>
                        <a:pt x="93" y="256"/>
                      </a:cubicBezTo>
                      <a:cubicBezTo>
                        <a:pt x="69" y="256"/>
                        <a:pt x="69" y="256"/>
                        <a:pt x="69" y="256"/>
                      </a:cubicBezTo>
                      <a:cubicBezTo>
                        <a:pt x="69" y="199"/>
                        <a:pt x="69" y="199"/>
                        <a:pt x="69" y="199"/>
                      </a:cubicBezTo>
                      <a:cubicBezTo>
                        <a:pt x="58" y="199"/>
                        <a:pt x="58" y="199"/>
                        <a:pt x="58" y="199"/>
                      </a:cubicBezTo>
                      <a:cubicBezTo>
                        <a:pt x="58" y="256"/>
                        <a:pt x="58" y="256"/>
                        <a:pt x="58" y="256"/>
                      </a:cubicBezTo>
                      <a:cubicBezTo>
                        <a:pt x="38" y="256"/>
                        <a:pt x="38" y="256"/>
                        <a:pt x="38" y="256"/>
                      </a:cubicBezTo>
                      <a:cubicBezTo>
                        <a:pt x="38" y="201"/>
                        <a:pt x="38" y="201"/>
                        <a:pt x="38" y="201"/>
                      </a:cubicBezTo>
                      <a:cubicBezTo>
                        <a:pt x="38" y="201"/>
                        <a:pt x="28" y="196"/>
                        <a:pt x="19" y="185"/>
                      </a:cubicBezTo>
                      <a:cubicBezTo>
                        <a:pt x="9" y="174"/>
                        <a:pt x="0" y="155"/>
                        <a:pt x="0" y="128"/>
                      </a:cubicBezTo>
                      <a:cubicBezTo>
                        <a:pt x="0" y="73"/>
                        <a:pt x="38" y="55"/>
                        <a:pt x="38" y="55"/>
                      </a:cubicBez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58" y="56"/>
                        <a:pt x="58" y="56"/>
                        <a:pt x="58" y="56"/>
                      </a:cubicBezTo>
                      <a:cubicBezTo>
                        <a:pt x="69" y="56"/>
                        <a:pt x="69" y="56"/>
                        <a:pt x="69" y="56"/>
                      </a:cubicBezTo>
                      <a:cubicBezTo>
                        <a:pt x="69" y="0"/>
                        <a:pt x="69" y="0"/>
                        <a:pt x="69" y="0"/>
                      </a:cubicBezTo>
                      <a:cubicBezTo>
                        <a:pt x="93" y="0"/>
                        <a:pt x="93" y="0"/>
                        <a:pt x="93" y="0"/>
                      </a:cubicBezTo>
                      <a:cubicBezTo>
                        <a:pt x="93" y="69"/>
                        <a:pt x="93" y="69"/>
                        <a:pt x="93" y="69"/>
                      </a:cubicBezTo>
                      <a:cubicBezTo>
                        <a:pt x="93" y="69"/>
                        <a:pt x="64" y="97"/>
                        <a:pt x="64" y="128"/>
                      </a:cubicBezTo>
                      <a:cubicBezTo>
                        <a:pt x="64" y="159"/>
                        <a:pt x="93" y="187"/>
                        <a:pt x="93" y="187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58" name="Freeform 108">
                  <a:extLst>
                    <a:ext uri="{FF2B5EF4-FFF2-40B4-BE49-F238E27FC236}">
                      <a16:creationId xmlns:a16="http://schemas.microsoft.com/office/drawing/2014/main" id="{721F5BA5-5822-4106-A7D9-143B9958069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432425" y="6484938"/>
                  <a:ext cx="987425" cy="1090613"/>
                </a:xfrm>
                <a:custGeom>
                  <a:avLst/>
                  <a:gdLst/>
                  <a:ahLst/>
                  <a:cxnLst>
                    <a:cxn ang="0">
                      <a:pos x="184" y="367"/>
                    </a:cxn>
                    <a:cxn ang="0">
                      <a:pos x="0" y="184"/>
                    </a:cxn>
                    <a:cxn ang="0">
                      <a:pos x="184" y="0"/>
                    </a:cxn>
                    <a:cxn ang="0">
                      <a:pos x="332" y="76"/>
                    </a:cxn>
                    <a:cxn ang="0">
                      <a:pos x="332" y="93"/>
                    </a:cxn>
                    <a:cxn ang="0">
                      <a:pos x="291" y="184"/>
                    </a:cxn>
                    <a:cxn ang="0">
                      <a:pos x="332" y="274"/>
                    </a:cxn>
                    <a:cxn ang="0">
                      <a:pos x="332" y="291"/>
                    </a:cxn>
                    <a:cxn ang="0">
                      <a:pos x="268" y="346"/>
                    </a:cxn>
                    <a:cxn ang="0">
                      <a:pos x="275" y="184"/>
                    </a:cxn>
                    <a:cxn ang="0">
                      <a:pos x="184" y="92"/>
                    </a:cxn>
                    <a:cxn ang="0">
                      <a:pos x="92" y="184"/>
                    </a:cxn>
                    <a:cxn ang="0">
                      <a:pos x="184" y="276"/>
                    </a:cxn>
                    <a:cxn ang="0">
                      <a:pos x="275" y="184"/>
                    </a:cxn>
                  </a:cxnLst>
                  <a:rect l="0" t="0" r="r" b="b"/>
                  <a:pathLst>
                    <a:path w="332" h="367">
                      <a:moveTo>
                        <a:pt x="184" y="367"/>
                      </a:moveTo>
                      <a:cubicBezTo>
                        <a:pt x="82" y="367"/>
                        <a:pt x="0" y="285"/>
                        <a:pt x="0" y="184"/>
                      </a:cubicBezTo>
                      <a:cubicBezTo>
                        <a:pt x="0" y="83"/>
                        <a:pt x="82" y="0"/>
                        <a:pt x="184" y="0"/>
                      </a:cubicBezTo>
                      <a:cubicBezTo>
                        <a:pt x="245" y="0"/>
                        <a:pt x="299" y="30"/>
                        <a:pt x="332" y="76"/>
                      </a:cubicBezTo>
                      <a:cubicBezTo>
                        <a:pt x="332" y="93"/>
                        <a:pt x="332" y="93"/>
                        <a:pt x="332" y="93"/>
                      </a:cubicBezTo>
                      <a:cubicBezTo>
                        <a:pt x="315" y="107"/>
                        <a:pt x="291" y="134"/>
                        <a:pt x="291" y="184"/>
                      </a:cubicBezTo>
                      <a:cubicBezTo>
                        <a:pt x="291" y="233"/>
                        <a:pt x="315" y="261"/>
                        <a:pt x="332" y="274"/>
                      </a:cubicBezTo>
                      <a:cubicBezTo>
                        <a:pt x="332" y="291"/>
                        <a:pt x="332" y="291"/>
                        <a:pt x="332" y="291"/>
                      </a:cubicBezTo>
                      <a:cubicBezTo>
                        <a:pt x="316" y="314"/>
                        <a:pt x="294" y="333"/>
                        <a:pt x="268" y="346"/>
                      </a:cubicBezTo>
                      <a:moveTo>
                        <a:pt x="275" y="184"/>
                      </a:moveTo>
                      <a:cubicBezTo>
                        <a:pt x="275" y="133"/>
                        <a:pt x="234" y="92"/>
                        <a:pt x="184" y="92"/>
                      </a:cubicBezTo>
                      <a:cubicBezTo>
                        <a:pt x="133" y="92"/>
                        <a:pt x="92" y="133"/>
                        <a:pt x="92" y="184"/>
                      </a:cubicBezTo>
                      <a:cubicBezTo>
                        <a:pt x="92" y="234"/>
                        <a:pt x="133" y="276"/>
                        <a:pt x="184" y="276"/>
                      </a:cubicBezTo>
                      <a:cubicBezTo>
                        <a:pt x="234" y="276"/>
                        <a:pt x="275" y="234"/>
                        <a:pt x="275" y="184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59" name="Oval 109">
                  <a:extLst>
                    <a:ext uri="{FF2B5EF4-FFF2-40B4-BE49-F238E27FC236}">
                      <a16:creationId xmlns:a16="http://schemas.microsoft.com/office/drawing/2014/main" id="{AAEB6A5B-FE91-4EED-BB0C-7AB16669A8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57913" y="6999288"/>
                  <a:ext cx="65088" cy="65088"/>
                </a:xfrm>
                <a:prstGeom prst="ellipse">
                  <a:avLst/>
                </a:prstGeom>
                <a:grpFill/>
                <a:ln w="12700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60" name="Freeform 110">
                  <a:extLst>
                    <a:ext uri="{FF2B5EF4-FFF2-40B4-BE49-F238E27FC236}">
                      <a16:creationId xmlns:a16="http://schemas.microsoft.com/office/drawing/2014/main" id="{6902647C-80D1-4EFF-8904-DFDB90B3EF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92825" y="6845300"/>
                  <a:ext cx="74613" cy="71438"/>
                </a:xfrm>
                <a:custGeom>
                  <a:avLst/>
                  <a:gdLst/>
                  <a:ahLst/>
                  <a:cxnLst>
                    <a:cxn ang="0">
                      <a:pos x="20" y="4"/>
                    </a:cxn>
                    <a:cxn ang="0">
                      <a:pos x="20" y="20"/>
                    </a:cxn>
                    <a:cxn ang="0">
                      <a:pos x="5" y="20"/>
                    </a:cxn>
                    <a:cxn ang="0">
                      <a:pos x="5" y="4"/>
                    </a:cxn>
                    <a:cxn ang="0">
                      <a:pos x="20" y="4"/>
                    </a:cxn>
                  </a:cxnLst>
                  <a:rect l="0" t="0" r="r" b="b"/>
                  <a:pathLst>
                    <a:path w="25" h="24">
                      <a:moveTo>
                        <a:pt x="20" y="4"/>
                      </a:moveTo>
                      <a:cubicBezTo>
                        <a:pt x="25" y="9"/>
                        <a:pt x="25" y="16"/>
                        <a:pt x="20" y="20"/>
                      </a:cubicBezTo>
                      <a:cubicBezTo>
                        <a:pt x="16" y="24"/>
                        <a:pt x="9" y="24"/>
                        <a:pt x="5" y="20"/>
                      </a:cubicBezTo>
                      <a:cubicBezTo>
                        <a:pt x="0" y="16"/>
                        <a:pt x="0" y="9"/>
                        <a:pt x="5" y="4"/>
                      </a:cubicBezTo>
                      <a:cubicBezTo>
                        <a:pt x="9" y="0"/>
                        <a:pt x="16" y="0"/>
                        <a:pt x="20" y="4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61" name="Freeform 111">
                  <a:extLst>
                    <a:ext uri="{FF2B5EF4-FFF2-40B4-BE49-F238E27FC236}">
                      <a16:creationId xmlns:a16="http://schemas.microsoft.com/office/drawing/2014/main" id="{F3E6503E-9CC5-4326-B069-56503D5E75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92825" y="7145338"/>
                  <a:ext cx="71438" cy="74613"/>
                </a:xfrm>
                <a:custGeom>
                  <a:avLst/>
                  <a:gdLst/>
                  <a:ahLst/>
                  <a:cxnLst>
                    <a:cxn ang="0">
                      <a:pos x="20" y="5"/>
                    </a:cxn>
                    <a:cxn ang="0">
                      <a:pos x="20" y="20"/>
                    </a:cxn>
                    <a:cxn ang="0">
                      <a:pos x="4" y="20"/>
                    </a:cxn>
                    <a:cxn ang="0">
                      <a:pos x="4" y="5"/>
                    </a:cxn>
                    <a:cxn ang="0">
                      <a:pos x="20" y="5"/>
                    </a:cxn>
                  </a:cxnLst>
                  <a:rect l="0" t="0" r="r" b="b"/>
                  <a:pathLst>
                    <a:path w="24" h="25">
                      <a:moveTo>
                        <a:pt x="20" y="5"/>
                      </a:moveTo>
                      <a:cubicBezTo>
                        <a:pt x="24" y="9"/>
                        <a:pt x="24" y="16"/>
                        <a:pt x="20" y="20"/>
                      </a:cubicBezTo>
                      <a:cubicBezTo>
                        <a:pt x="16" y="25"/>
                        <a:pt x="9" y="25"/>
                        <a:pt x="4" y="20"/>
                      </a:cubicBezTo>
                      <a:cubicBezTo>
                        <a:pt x="0" y="16"/>
                        <a:pt x="0" y="9"/>
                        <a:pt x="4" y="5"/>
                      </a:cubicBezTo>
                      <a:cubicBezTo>
                        <a:pt x="9" y="0"/>
                        <a:pt x="16" y="0"/>
                        <a:pt x="20" y="5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62" name="Freeform 112">
                  <a:extLst>
                    <a:ext uri="{FF2B5EF4-FFF2-40B4-BE49-F238E27FC236}">
                      <a16:creationId xmlns:a16="http://schemas.microsoft.com/office/drawing/2014/main" id="{8DAAF905-B508-4FC9-A063-AB5532614FD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819775" y="6872288"/>
                  <a:ext cx="320675" cy="320675"/>
                </a:xfrm>
                <a:custGeom>
                  <a:avLst/>
                  <a:gdLst/>
                  <a:ahLst/>
                  <a:cxnLst>
                    <a:cxn ang="0">
                      <a:pos x="54" y="0"/>
                    </a:cxn>
                    <a:cxn ang="0">
                      <a:pos x="108" y="54"/>
                    </a:cxn>
                    <a:cxn ang="0">
                      <a:pos x="54" y="108"/>
                    </a:cxn>
                    <a:cxn ang="0">
                      <a:pos x="0" y="54"/>
                    </a:cxn>
                    <a:cxn ang="0">
                      <a:pos x="54" y="0"/>
                    </a:cxn>
                    <a:cxn ang="0">
                      <a:pos x="97" y="54"/>
                    </a:cxn>
                    <a:cxn ang="0">
                      <a:pos x="54" y="10"/>
                    </a:cxn>
                    <a:cxn ang="0">
                      <a:pos x="10" y="54"/>
                    </a:cxn>
                    <a:cxn ang="0">
                      <a:pos x="54" y="98"/>
                    </a:cxn>
                    <a:cxn ang="0">
                      <a:pos x="97" y="54"/>
                    </a:cxn>
                  </a:cxnLst>
                  <a:rect l="0" t="0" r="r" b="b"/>
                  <a:pathLst>
                    <a:path w="108" h="108">
                      <a:moveTo>
                        <a:pt x="54" y="0"/>
                      </a:moveTo>
                      <a:cubicBezTo>
                        <a:pt x="83" y="0"/>
                        <a:pt x="108" y="24"/>
                        <a:pt x="108" y="54"/>
                      </a:cubicBezTo>
                      <a:cubicBezTo>
                        <a:pt x="108" y="84"/>
                        <a:pt x="83" y="108"/>
                        <a:pt x="54" y="108"/>
                      </a:cubicBezTo>
                      <a:cubicBezTo>
                        <a:pt x="24" y="108"/>
                        <a:pt x="0" y="84"/>
                        <a:pt x="0" y="54"/>
                      </a:cubicBezTo>
                      <a:cubicBezTo>
                        <a:pt x="0" y="24"/>
                        <a:pt x="24" y="0"/>
                        <a:pt x="54" y="0"/>
                      </a:cubicBezTo>
                      <a:close/>
                      <a:moveTo>
                        <a:pt x="97" y="54"/>
                      </a:moveTo>
                      <a:cubicBezTo>
                        <a:pt x="97" y="30"/>
                        <a:pt x="78" y="10"/>
                        <a:pt x="54" y="10"/>
                      </a:cubicBezTo>
                      <a:cubicBezTo>
                        <a:pt x="29" y="10"/>
                        <a:pt x="10" y="30"/>
                        <a:pt x="10" y="54"/>
                      </a:cubicBezTo>
                      <a:cubicBezTo>
                        <a:pt x="10" y="78"/>
                        <a:pt x="29" y="98"/>
                        <a:pt x="54" y="98"/>
                      </a:cubicBezTo>
                      <a:cubicBezTo>
                        <a:pt x="78" y="98"/>
                        <a:pt x="97" y="78"/>
                        <a:pt x="97" y="54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63" name="Oval 113">
                  <a:extLst>
                    <a:ext uri="{FF2B5EF4-FFF2-40B4-BE49-F238E27FC236}">
                      <a16:creationId xmlns:a16="http://schemas.microsoft.com/office/drawing/2014/main" id="{5CB35FCF-A728-48BC-9CA9-5EA06F13BF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46775" y="6784975"/>
                  <a:ext cx="65088" cy="66675"/>
                </a:xfrm>
                <a:prstGeom prst="ellipse">
                  <a:avLst/>
                </a:prstGeom>
                <a:grpFill/>
                <a:ln w="12700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64" name="Oval 114">
                  <a:extLst>
                    <a:ext uri="{FF2B5EF4-FFF2-40B4-BE49-F238E27FC236}">
                      <a16:creationId xmlns:a16="http://schemas.microsoft.com/office/drawing/2014/main" id="{F716B9AE-F2E0-4311-ADAE-192DB6B49F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46775" y="7210425"/>
                  <a:ext cx="65088" cy="65088"/>
                </a:xfrm>
                <a:prstGeom prst="ellipse">
                  <a:avLst/>
                </a:prstGeom>
                <a:grpFill/>
                <a:ln w="12700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65" name="Freeform 115">
                  <a:extLst>
                    <a:ext uri="{FF2B5EF4-FFF2-40B4-BE49-F238E27FC236}">
                      <a16:creationId xmlns:a16="http://schemas.microsoft.com/office/drawing/2014/main" id="{70A6F198-DD76-4B96-AA13-06D8B2C1D6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92788" y="7148513"/>
                  <a:ext cx="71438" cy="71438"/>
                </a:xfrm>
                <a:custGeom>
                  <a:avLst/>
                  <a:gdLst/>
                  <a:ahLst/>
                  <a:cxnLst>
                    <a:cxn ang="0">
                      <a:pos x="20" y="4"/>
                    </a:cxn>
                    <a:cxn ang="0">
                      <a:pos x="20" y="19"/>
                    </a:cxn>
                    <a:cxn ang="0">
                      <a:pos x="4" y="19"/>
                    </a:cxn>
                    <a:cxn ang="0">
                      <a:pos x="4" y="4"/>
                    </a:cxn>
                    <a:cxn ang="0">
                      <a:pos x="20" y="4"/>
                    </a:cxn>
                  </a:cxnLst>
                  <a:rect l="0" t="0" r="r" b="b"/>
                  <a:pathLst>
                    <a:path w="24" h="24">
                      <a:moveTo>
                        <a:pt x="20" y="4"/>
                      </a:moveTo>
                      <a:cubicBezTo>
                        <a:pt x="24" y="8"/>
                        <a:pt x="24" y="15"/>
                        <a:pt x="20" y="19"/>
                      </a:cubicBezTo>
                      <a:cubicBezTo>
                        <a:pt x="16" y="24"/>
                        <a:pt x="9" y="24"/>
                        <a:pt x="4" y="19"/>
                      </a:cubicBezTo>
                      <a:cubicBezTo>
                        <a:pt x="0" y="15"/>
                        <a:pt x="0" y="8"/>
                        <a:pt x="4" y="4"/>
                      </a:cubicBezTo>
                      <a:cubicBezTo>
                        <a:pt x="9" y="0"/>
                        <a:pt x="16" y="0"/>
                        <a:pt x="20" y="4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66" name="Freeform 116">
                  <a:extLst>
                    <a:ext uri="{FF2B5EF4-FFF2-40B4-BE49-F238E27FC236}">
                      <a16:creationId xmlns:a16="http://schemas.microsoft.com/office/drawing/2014/main" id="{FA33D1C9-ED6A-472E-BFC3-97133F7BE2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92788" y="6845300"/>
                  <a:ext cx="71438" cy="71438"/>
                </a:xfrm>
                <a:custGeom>
                  <a:avLst/>
                  <a:gdLst/>
                  <a:ahLst/>
                  <a:cxnLst>
                    <a:cxn ang="0">
                      <a:pos x="20" y="4"/>
                    </a:cxn>
                    <a:cxn ang="0">
                      <a:pos x="20" y="20"/>
                    </a:cxn>
                    <a:cxn ang="0">
                      <a:pos x="4" y="20"/>
                    </a:cxn>
                    <a:cxn ang="0">
                      <a:pos x="4" y="4"/>
                    </a:cxn>
                    <a:cxn ang="0">
                      <a:pos x="20" y="4"/>
                    </a:cxn>
                  </a:cxnLst>
                  <a:rect l="0" t="0" r="r" b="b"/>
                  <a:pathLst>
                    <a:path w="24" h="24">
                      <a:moveTo>
                        <a:pt x="20" y="4"/>
                      </a:moveTo>
                      <a:cubicBezTo>
                        <a:pt x="24" y="9"/>
                        <a:pt x="24" y="16"/>
                        <a:pt x="20" y="20"/>
                      </a:cubicBezTo>
                      <a:cubicBezTo>
                        <a:pt x="15" y="24"/>
                        <a:pt x="8" y="24"/>
                        <a:pt x="4" y="20"/>
                      </a:cubicBezTo>
                      <a:cubicBezTo>
                        <a:pt x="0" y="16"/>
                        <a:pt x="0" y="9"/>
                        <a:pt x="4" y="4"/>
                      </a:cubicBezTo>
                      <a:cubicBezTo>
                        <a:pt x="8" y="0"/>
                        <a:pt x="15" y="0"/>
                        <a:pt x="20" y="4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67" name="Oval 117">
                  <a:extLst>
                    <a:ext uri="{FF2B5EF4-FFF2-40B4-BE49-F238E27FC236}">
                      <a16:creationId xmlns:a16="http://schemas.microsoft.com/office/drawing/2014/main" id="{EE99664A-8AA3-4A10-A302-26D67F3724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32463" y="6999288"/>
                  <a:ext cx="66675" cy="65088"/>
                </a:xfrm>
                <a:prstGeom prst="ellipse">
                  <a:avLst/>
                </a:prstGeom>
                <a:grpFill/>
                <a:ln w="12700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</p:grp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EAF02E5-1B16-4315-84A4-4C66A688928D}"/>
                </a:ext>
              </a:extLst>
            </p:cNvPr>
            <p:cNvSpPr txBox="1"/>
            <p:nvPr/>
          </p:nvSpPr>
          <p:spPr>
            <a:xfrm>
              <a:off x="9184591" y="3603305"/>
              <a:ext cx="1112522" cy="1246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685680">
                <a:lnSpc>
                  <a:spcPct val="90000"/>
                </a:lnSpc>
                <a:spcBef>
                  <a:spcPts val="300"/>
                </a:spcBef>
                <a:buClr>
                  <a:srgbClr val="0000FF"/>
                </a:buClr>
                <a:defRPr/>
              </a:pPr>
              <a:r>
                <a:rPr lang="nb-NO" sz="675" b="1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Tyre-hotel</a:t>
              </a:r>
              <a:endParaRPr lang="nb-NO" sz="675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5" name="Arrow: Down 54">
            <a:extLst>
              <a:ext uri="{FF2B5EF4-FFF2-40B4-BE49-F238E27FC236}">
                <a16:creationId xmlns:a16="http://schemas.microsoft.com/office/drawing/2014/main" id="{5CB80F4D-9BDF-423E-B595-5FD14F2172D2}"/>
              </a:ext>
            </a:extLst>
          </p:cNvPr>
          <p:cNvSpPr/>
          <p:nvPr/>
        </p:nvSpPr>
        <p:spPr>
          <a:xfrm rot="16200000">
            <a:off x="5336344" y="1777766"/>
            <a:ext cx="320806" cy="1641502"/>
          </a:xfrm>
          <a:prstGeom prst="downArrow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nb-NO" sz="1050" err="1">
              <a:solidFill>
                <a:srgbClr val="FFFFFF"/>
              </a:solidFill>
              <a:latin typeface="Arial" panose="020B0604020202020204"/>
            </a:endParaRPr>
          </a:p>
        </p:txBody>
      </p:sp>
      <p:grpSp>
        <p:nvGrpSpPr>
          <p:cNvPr id="46084" name="Group 46083">
            <a:extLst>
              <a:ext uri="{FF2B5EF4-FFF2-40B4-BE49-F238E27FC236}">
                <a16:creationId xmlns:a16="http://schemas.microsoft.com/office/drawing/2014/main" id="{C19E64C1-2B63-4930-9EAA-1902F695004B}"/>
              </a:ext>
            </a:extLst>
          </p:cNvPr>
          <p:cNvGrpSpPr/>
          <p:nvPr/>
        </p:nvGrpSpPr>
        <p:grpSpPr>
          <a:xfrm>
            <a:off x="429197" y="1726750"/>
            <a:ext cx="875469" cy="2662156"/>
            <a:chOff x="678794" y="2539071"/>
            <a:chExt cx="1167292" cy="3549541"/>
          </a:xfrm>
        </p:grpSpPr>
        <p:grpSp>
          <p:nvGrpSpPr>
            <p:cNvPr id="46083" name="Group 46082">
              <a:extLst>
                <a:ext uri="{FF2B5EF4-FFF2-40B4-BE49-F238E27FC236}">
                  <a16:creationId xmlns:a16="http://schemas.microsoft.com/office/drawing/2014/main" id="{0C685865-3443-4B39-A578-C331CB55E36F}"/>
                </a:ext>
              </a:extLst>
            </p:cNvPr>
            <p:cNvGrpSpPr/>
            <p:nvPr/>
          </p:nvGrpSpPr>
          <p:grpSpPr>
            <a:xfrm>
              <a:off x="678794" y="2539071"/>
              <a:ext cx="1167292" cy="3549541"/>
              <a:chOff x="678794" y="2539071"/>
              <a:chExt cx="1167292" cy="3549541"/>
            </a:xfrm>
          </p:grpSpPr>
          <p:sp>
            <p:nvSpPr>
              <p:cNvPr id="256" name="Arrow: Right 255">
                <a:extLst>
                  <a:ext uri="{FF2B5EF4-FFF2-40B4-BE49-F238E27FC236}">
                    <a16:creationId xmlns:a16="http://schemas.microsoft.com/office/drawing/2014/main" id="{6F79A5DF-47E7-4415-B96A-935F55781A87}"/>
                  </a:ext>
                </a:extLst>
              </p:cNvPr>
              <p:cNvSpPr/>
              <p:nvPr/>
            </p:nvSpPr>
            <p:spPr>
              <a:xfrm rot="16200000">
                <a:off x="-162243" y="4135053"/>
                <a:ext cx="2794596" cy="1112522"/>
              </a:xfrm>
              <a:prstGeom prst="rightArrow">
                <a:avLst>
                  <a:gd name="adj1" fmla="val 78293"/>
                  <a:gd name="adj2" fmla="val 3341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nb-NO" sz="1050" err="1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grpSp>
            <p:nvGrpSpPr>
              <p:cNvPr id="257" name="Groupe 659">
                <a:extLst>
                  <a:ext uri="{FF2B5EF4-FFF2-40B4-BE49-F238E27FC236}">
                    <a16:creationId xmlns:a16="http://schemas.microsoft.com/office/drawing/2014/main" id="{285A7729-9304-446B-8CAD-B8FD0F4387A3}"/>
                  </a:ext>
                </a:extLst>
              </p:cNvPr>
              <p:cNvGrpSpPr/>
              <p:nvPr/>
            </p:nvGrpSpPr>
            <p:grpSpPr>
              <a:xfrm>
                <a:off x="1042651" y="2943011"/>
                <a:ext cx="366437" cy="330943"/>
                <a:chOff x="5997576" y="1749426"/>
                <a:chExt cx="460375" cy="419100"/>
              </a:xfrm>
            </p:grpSpPr>
            <p:sp>
              <p:nvSpPr>
                <p:cNvPr id="266" name="Freeform 183">
                  <a:extLst>
                    <a:ext uri="{FF2B5EF4-FFF2-40B4-BE49-F238E27FC236}">
                      <a16:creationId xmlns:a16="http://schemas.microsoft.com/office/drawing/2014/main" id="{6113B658-2666-433F-B58D-1DB8C866E5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73776" y="1749426"/>
                  <a:ext cx="134938" cy="187325"/>
                </a:xfrm>
                <a:custGeom>
                  <a:avLst/>
                  <a:gdLst/>
                  <a:ahLst/>
                  <a:cxnLst>
                    <a:cxn ang="0">
                      <a:pos x="70" y="73"/>
                    </a:cxn>
                    <a:cxn ang="0">
                      <a:pos x="44" y="41"/>
                    </a:cxn>
                    <a:cxn ang="0">
                      <a:pos x="54" y="21"/>
                    </a:cxn>
                    <a:cxn ang="0">
                      <a:pos x="36" y="0"/>
                    </a:cxn>
                    <a:cxn ang="0">
                      <a:pos x="18" y="21"/>
                    </a:cxn>
                    <a:cxn ang="0">
                      <a:pos x="28" y="41"/>
                    </a:cxn>
                    <a:cxn ang="0">
                      <a:pos x="1" y="97"/>
                    </a:cxn>
                  </a:cxnLst>
                  <a:rect l="0" t="0" r="r" b="b"/>
                  <a:pathLst>
                    <a:path w="70" h="97">
                      <a:moveTo>
                        <a:pt x="70" y="73"/>
                      </a:moveTo>
                      <a:cubicBezTo>
                        <a:pt x="66" y="57"/>
                        <a:pt x="58" y="45"/>
                        <a:pt x="44" y="41"/>
                      </a:cubicBezTo>
                      <a:cubicBezTo>
                        <a:pt x="48" y="37"/>
                        <a:pt x="54" y="29"/>
                        <a:pt x="54" y="21"/>
                      </a:cubicBezTo>
                      <a:cubicBezTo>
                        <a:pt x="54" y="9"/>
                        <a:pt x="46" y="0"/>
                        <a:pt x="36" y="0"/>
                      </a:cubicBezTo>
                      <a:cubicBezTo>
                        <a:pt x="26" y="0"/>
                        <a:pt x="18" y="9"/>
                        <a:pt x="18" y="21"/>
                      </a:cubicBezTo>
                      <a:cubicBezTo>
                        <a:pt x="18" y="29"/>
                        <a:pt x="24" y="37"/>
                        <a:pt x="28" y="41"/>
                      </a:cubicBezTo>
                      <a:cubicBezTo>
                        <a:pt x="7" y="47"/>
                        <a:pt x="0" y="70"/>
                        <a:pt x="1" y="97"/>
                      </a:cubicBezTo>
                    </a:path>
                  </a:pathLst>
                </a:custGeom>
                <a:noFill/>
                <a:ln w="12700" cap="rnd">
                  <a:solidFill>
                    <a:srgbClr val="1A171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525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67" name="Freeform 184">
                  <a:extLst>
                    <a:ext uri="{FF2B5EF4-FFF2-40B4-BE49-F238E27FC236}">
                      <a16:creationId xmlns:a16="http://schemas.microsoft.com/office/drawing/2014/main" id="{9F337A4F-1039-41E0-B9D3-644DC73166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15051" y="1943101"/>
                  <a:ext cx="61913" cy="1588"/>
                </a:xfrm>
                <a:custGeom>
                  <a:avLst/>
                  <a:gdLst/>
                  <a:ahLst/>
                  <a:cxnLst>
                    <a:cxn ang="0">
                      <a:pos x="32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2" h="1">
                      <a:moveTo>
                        <a:pt x="32" y="0"/>
                      </a:moveTo>
                      <a:cubicBezTo>
                        <a:pt x="22" y="1"/>
                        <a:pt x="10" y="1"/>
                        <a:pt x="0" y="0"/>
                      </a:cubicBezTo>
                    </a:path>
                  </a:pathLst>
                </a:custGeom>
                <a:noFill/>
                <a:ln w="12700" cap="rnd">
                  <a:solidFill>
                    <a:srgbClr val="1A171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525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68" name="Freeform 185">
                  <a:extLst>
                    <a:ext uri="{FF2B5EF4-FFF2-40B4-BE49-F238E27FC236}">
                      <a16:creationId xmlns:a16="http://schemas.microsoft.com/office/drawing/2014/main" id="{8FD227FF-EE7F-40B0-B19C-C1705701AB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67451" y="1795463"/>
                  <a:ext cx="123825" cy="139700"/>
                </a:xfrm>
                <a:custGeom>
                  <a:avLst/>
                  <a:gdLst/>
                  <a:ahLst/>
                  <a:cxnLst>
                    <a:cxn ang="0">
                      <a:pos x="0" y="63"/>
                    </a:cxn>
                    <a:cxn ang="0">
                      <a:pos x="19" y="49"/>
                    </a:cxn>
                    <a:cxn ang="0">
                      <a:pos x="8" y="26"/>
                    </a:cxn>
                    <a:cxn ang="0">
                      <a:pos x="29" y="0"/>
                    </a:cxn>
                    <a:cxn ang="0">
                      <a:pos x="50" y="26"/>
                    </a:cxn>
                    <a:cxn ang="0">
                      <a:pos x="38" y="49"/>
                    </a:cxn>
                    <a:cxn ang="0">
                      <a:pos x="64" y="72"/>
                    </a:cxn>
                  </a:cxnLst>
                  <a:rect l="0" t="0" r="r" b="b"/>
                  <a:pathLst>
                    <a:path w="64" h="72">
                      <a:moveTo>
                        <a:pt x="0" y="63"/>
                      </a:moveTo>
                      <a:cubicBezTo>
                        <a:pt x="4" y="56"/>
                        <a:pt x="11" y="51"/>
                        <a:pt x="19" y="49"/>
                      </a:cubicBezTo>
                      <a:cubicBezTo>
                        <a:pt x="14" y="44"/>
                        <a:pt x="8" y="35"/>
                        <a:pt x="8" y="26"/>
                      </a:cubicBezTo>
                      <a:cubicBezTo>
                        <a:pt x="8" y="11"/>
                        <a:pt x="17" y="0"/>
                        <a:pt x="29" y="0"/>
                      </a:cubicBezTo>
                      <a:cubicBezTo>
                        <a:pt x="40" y="0"/>
                        <a:pt x="49" y="11"/>
                        <a:pt x="50" y="26"/>
                      </a:cubicBezTo>
                      <a:cubicBezTo>
                        <a:pt x="50" y="34"/>
                        <a:pt x="43" y="44"/>
                        <a:pt x="38" y="49"/>
                      </a:cubicBezTo>
                      <a:cubicBezTo>
                        <a:pt x="50" y="52"/>
                        <a:pt x="59" y="61"/>
                        <a:pt x="64" y="72"/>
                      </a:cubicBezTo>
                    </a:path>
                  </a:pathLst>
                </a:custGeom>
                <a:noFill/>
                <a:ln w="12700" cap="rnd">
                  <a:solidFill>
                    <a:srgbClr val="1A171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525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69" name="Freeform 186">
                  <a:extLst>
                    <a:ext uri="{FF2B5EF4-FFF2-40B4-BE49-F238E27FC236}">
                      <a16:creationId xmlns:a16="http://schemas.microsoft.com/office/drawing/2014/main" id="{598A7EE1-D028-410E-90AE-A57E7888E3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76963" y="1890713"/>
                  <a:ext cx="31750" cy="52388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17" h="27">
                      <a:moveTo>
                        <a:pt x="0" y="27"/>
                      </a:moveTo>
                      <a:cubicBezTo>
                        <a:pt x="1" y="14"/>
                        <a:pt x="7" y="4"/>
                        <a:pt x="17" y="0"/>
                      </a:cubicBezTo>
                    </a:path>
                  </a:pathLst>
                </a:custGeom>
                <a:noFill/>
                <a:ln w="12700" cap="rnd">
                  <a:solidFill>
                    <a:srgbClr val="1A171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525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70" name="Freeform 187">
                  <a:extLst>
                    <a:ext uri="{FF2B5EF4-FFF2-40B4-BE49-F238E27FC236}">
                      <a16:creationId xmlns:a16="http://schemas.microsoft.com/office/drawing/2014/main" id="{F8234680-7627-4E3B-B67F-E20883EB00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15051" y="1943101"/>
                  <a:ext cx="88900" cy="207963"/>
                </a:xfrm>
                <a:custGeom>
                  <a:avLst/>
                  <a:gdLst/>
                  <a:ahLst/>
                  <a:cxnLst>
                    <a:cxn ang="0">
                      <a:pos x="32" y="0"/>
                    </a:cxn>
                    <a:cxn ang="0">
                      <a:pos x="32" y="3"/>
                    </a:cxn>
                    <a:cxn ang="0">
                      <a:pos x="46" y="31"/>
                    </a:cxn>
                    <a:cxn ang="0">
                      <a:pos x="7" y="107"/>
                    </a:cxn>
                  </a:cxnLst>
                  <a:rect l="0" t="0" r="r" b="b"/>
                  <a:pathLst>
                    <a:path w="46" h="107">
                      <a:moveTo>
                        <a:pt x="32" y="0"/>
                      </a:moveTo>
                      <a:cubicBezTo>
                        <a:pt x="32" y="1"/>
                        <a:pt x="32" y="2"/>
                        <a:pt x="32" y="3"/>
                      </a:cubicBezTo>
                      <a:cubicBezTo>
                        <a:pt x="32" y="13"/>
                        <a:pt x="40" y="25"/>
                        <a:pt x="46" y="31"/>
                      </a:cubicBezTo>
                      <a:cubicBezTo>
                        <a:pt x="16" y="39"/>
                        <a:pt x="0" y="68"/>
                        <a:pt x="7" y="107"/>
                      </a:cubicBezTo>
                    </a:path>
                  </a:pathLst>
                </a:custGeom>
                <a:noFill/>
                <a:ln w="12700" cap="rnd">
                  <a:solidFill>
                    <a:srgbClr val="1A171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525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71" name="Freeform 188">
                  <a:extLst>
                    <a:ext uri="{FF2B5EF4-FFF2-40B4-BE49-F238E27FC236}">
                      <a16:creationId xmlns:a16="http://schemas.microsoft.com/office/drawing/2014/main" id="{ECAAB9F4-8888-438F-994C-CEFF5CECE2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86501" y="2027238"/>
                  <a:ext cx="36513" cy="117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9" y="59"/>
                    </a:cxn>
                    <a:cxn ang="0">
                      <a:pos x="18" y="61"/>
                    </a:cxn>
                  </a:cxnLst>
                  <a:rect l="0" t="0" r="r" b="b"/>
                  <a:pathLst>
                    <a:path w="19" h="61">
                      <a:moveTo>
                        <a:pt x="0" y="0"/>
                      </a:moveTo>
                      <a:cubicBezTo>
                        <a:pt x="14" y="14"/>
                        <a:pt x="19" y="31"/>
                        <a:pt x="19" y="59"/>
                      </a:cubicBezTo>
                      <a:cubicBezTo>
                        <a:pt x="19" y="60"/>
                        <a:pt x="19" y="60"/>
                        <a:pt x="18" y="61"/>
                      </a:cubicBezTo>
                    </a:path>
                  </a:pathLst>
                </a:custGeom>
                <a:noFill/>
                <a:ln w="12700" cap="rnd">
                  <a:solidFill>
                    <a:srgbClr val="1A171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525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72" name="Freeform 189">
                  <a:extLst>
                    <a:ext uri="{FF2B5EF4-FFF2-40B4-BE49-F238E27FC236}">
                      <a16:creationId xmlns:a16="http://schemas.microsoft.com/office/drawing/2014/main" id="{0C73217C-6D8E-4F89-BC12-91D7BD8936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08713" y="1889126"/>
                  <a:ext cx="58738" cy="28575"/>
                </a:xfrm>
                <a:custGeom>
                  <a:avLst/>
                  <a:gdLst/>
                  <a:ahLst/>
                  <a:cxnLst>
                    <a:cxn ang="0">
                      <a:pos x="0" y="1"/>
                    </a:cxn>
                    <a:cxn ang="0">
                      <a:pos x="8" y="0"/>
                    </a:cxn>
                    <a:cxn ang="0">
                      <a:pos x="30" y="15"/>
                    </a:cxn>
                  </a:cxnLst>
                  <a:rect l="0" t="0" r="r" b="b"/>
                  <a:pathLst>
                    <a:path w="30" h="15">
                      <a:moveTo>
                        <a:pt x="0" y="1"/>
                      </a:moveTo>
                      <a:cubicBezTo>
                        <a:pt x="2" y="0"/>
                        <a:pt x="5" y="0"/>
                        <a:pt x="8" y="0"/>
                      </a:cubicBezTo>
                      <a:cubicBezTo>
                        <a:pt x="17" y="0"/>
                        <a:pt x="25" y="6"/>
                        <a:pt x="30" y="15"/>
                      </a:cubicBezTo>
                    </a:path>
                  </a:pathLst>
                </a:custGeom>
                <a:noFill/>
                <a:ln w="12700" cap="rnd">
                  <a:solidFill>
                    <a:srgbClr val="1A171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525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73" name="Freeform 190">
                  <a:extLst>
                    <a:ext uri="{FF2B5EF4-FFF2-40B4-BE49-F238E27FC236}">
                      <a16:creationId xmlns:a16="http://schemas.microsoft.com/office/drawing/2014/main" id="{8B893FC0-AF80-4BEB-A82F-CD71A870F8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46813" y="1917701"/>
                  <a:ext cx="39688" cy="109538"/>
                </a:xfrm>
                <a:custGeom>
                  <a:avLst/>
                  <a:gdLst/>
                  <a:ahLst/>
                  <a:cxnLst>
                    <a:cxn ang="0">
                      <a:pos x="11" y="0"/>
                    </a:cxn>
                    <a:cxn ang="0">
                      <a:pos x="14" y="16"/>
                    </a:cxn>
                    <a:cxn ang="0">
                      <a:pos x="0" y="44"/>
                    </a:cxn>
                    <a:cxn ang="0">
                      <a:pos x="21" y="56"/>
                    </a:cxn>
                  </a:cxnLst>
                  <a:rect l="0" t="0" r="r" b="b"/>
                  <a:pathLst>
                    <a:path w="21" h="56">
                      <a:moveTo>
                        <a:pt x="11" y="0"/>
                      </a:moveTo>
                      <a:cubicBezTo>
                        <a:pt x="13" y="4"/>
                        <a:pt x="14" y="10"/>
                        <a:pt x="14" y="16"/>
                      </a:cubicBezTo>
                      <a:cubicBezTo>
                        <a:pt x="14" y="26"/>
                        <a:pt x="6" y="38"/>
                        <a:pt x="0" y="44"/>
                      </a:cubicBezTo>
                      <a:cubicBezTo>
                        <a:pt x="9" y="46"/>
                        <a:pt x="15" y="50"/>
                        <a:pt x="21" y="56"/>
                      </a:cubicBezTo>
                    </a:path>
                  </a:pathLst>
                </a:custGeom>
                <a:noFill/>
                <a:ln w="12700" cap="rnd">
                  <a:solidFill>
                    <a:srgbClr val="1A171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525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74" name="Freeform 191">
                  <a:extLst>
                    <a:ext uri="{FF2B5EF4-FFF2-40B4-BE49-F238E27FC236}">
                      <a16:creationId xmlns:a16="http://schemas.microsoft.com/office/drawing/2014/main" id="{51991055-60BF-4C7B-98BD-8D79F35D4F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97576" y="1935163"/>
                  <a:ext cx="134938" cy="196850"/>
                </a:xfrm>
                <a:custGeom>
                  <a:avLst/>
                  <a:gdLst/>
                  <a:ahLst/>
                  <a:cxnLst>
                    <a:cxn ang="0">
                      <a:pos x="69" y="69"/>
                    </a:cxn>
                    <a:cxn ang="0">
                      <a:pos x="47" y="41"/>
                    </a:cxn>
                    <a:cxn ang="0">
                      <a:pos x="57" y="21"/>
                    </a:cxn>
                    <a:cxn ang="0">
                      <a:pos x="39" y="0"/>
                    </a:cxn>
                    <a:cxn ang="0">
                      <a:pos x="22" y="21"/>
                    </a:cxn>
                    <a:cxn ang="0">
                      <a:pos x="31" y="41"/>
                    </a:cxn>
                    <a:cxn ang="0">
                      <a:pos x="0" y="101"/>
                    </a:cxn>
                    <a:cxn ang="0">
                      <a:pos x="36" y="101"/>
                    </a:cxn>
                  </a:cxnLst>
                  <a:rect l="0" t="0" r="r" b="b"/>
                  <a:pathLst>
                    <a:path w="69" h="101">
                      <a:moveTo>
                        <a:pt x="69" y="69"/>
                      </a:moveTo>
                      <a:cubicBezTo>
                        <a:pt x="66" y="53"/>
                        <a:pt x="62" y="45"/>
                        <a:pt x="47" y="41"/>
                      </a:cubicBezTo>
                      <a:cubicBezTo>
                        <a:pt x="51" y="37"/>
                        <a:pt x="57" y="29"/>
                        <a:pt x="57" y="21"/>
                      </a:cubicBezTo>
                      <a:cubicBezTo>
                        <a:pt x="57" y="8"/>
                        <a:pt x="49" y="0"/>
                        <a:pt x="39" y="0"/>
                      </a:cubicBezTo>
                      <a:cubicBezTo>
                        <a:pt x="29" y="0"/>
                        <a:pt x="21" y="9"/>
                        <a:pt x="22" y="21"/>
                      </a:cubicBezTo>
                      <a:cubicBezTo>
                        <a:pt x="22" y="29"/>
                        <a:pt x="27" y="37"/>
                        <a:pt x="31" y="41"/>
                      </a:cubicBezTo>
                      <a:cubicBezTo>
                        <a:pt x="11" y="47"/>
                        <a:pt x="0" y="73"/>
                        <a:pt x="0" y="101"/>
                      </a:cubicBezTo>
                      <a:cubicBezTo>
                        <a:pt x="36" y="101"/>
                        <a:pt x="36" y="101"/>
                        <a:pt x="36" y="101"/>
                      </a:cubicBezTo>
                    </a:path>
                  </a:pathLst>
                </a:custGeom>
                <a:noFill/>
                <a:ln w="12700" cap="rnd">
                  <a:solidFill>
                    <a:srgbClr val="1A171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525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75" name="Freeform 192">
                  <a:extLst>
                    <a:ext uri="{FF2B5EF4-FFF2-40B4-BE49-F238E27FC236}">
                      <a16:creationId xmlns:a16="http://schemas.microsoft.com/office/drawing/2014/main" id="{E1309CAA-4CED-4A8F-BAB4-E70F95434B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8251" y="1935163"/>
                  <a:ext cx="139700" cy="233363"/>
                </a:xfrm>
                <a:custGeom>
                  <a:avLst/>
                  <a:gdLst/>
                  <a:ahLst/>
                  <a:cxnLst>
                    <a:cxn ang="0">
                      <a:pos x="0" y="63"/>
                    </a:cxn>
                    <a:cxn ang="0">
                      <a:pos x="20" y="49"/>
                    </a:cxn>
                    <a:cxn ang="0">
                      <a:pos x="9" y="26"/>
                    </a:cxn>
                    <a:cxn ang="0">
                      <a:pos x="29" y="0"/>
                    </a:cxn>
                    <a:cxn ang="0">
                      <a:pos x="50" y="26"/>
                    </a:cxn>
                    <a:cxn ang="0">
                      <a:pos x="39" y="49"/>
                    </a:cxn>
                    <a:cxn ang="0">
                      <a:pos x="72" y="114"/>
                    </a:cxn>
                    <a:cxn ang="0">
                      <a:pos x="10" y="119"/>
                    </a:cxn>
                  </a:cxnLst>
                  <a:rect l="0" t="0" r="r" b="b"/>
                  <a:pathLst>
                    <a:path w="72" h="120">
                      <a:moveTo>
                        <a:pt x="0" y="63"/>
                      </a:moveTo>
                      <a:cubicBezTo>
                        <a:pt x="5" y="56"/>
                        <a:pt x="12" y="51"/>
                        <a:pt x="20" y="49"/>
                      </a:cubicBezTo>
                      <a:cubicBezTo>
                        <a:pt x="15" y="44"/>
                        <a:pt x="9" y="35"/>
                        <a:pt x="9" y="26"/>
                      </a:cubicBezTo>
                      <a:cubicBezTo>
                        <a:pt x="8" y="11"/>
                        <a:pt x="18" y="0"/>
                        <a:pt x="29" y="0"/>
                      </a:cubicBezTo>
                      <a:cubicBezTo>
                        <a:pt x="41" y="0"/>
                        <a:pt x="50" y="11"/>
                        <a:pt x="50" y="26"/>
                      </a:cubicBezTo>
                      <a:cubicBezTo>
                        <a:pt x="50" y="34"/>
                        <a:pt x="44" y="44"/>
                        <a:pt x="39" y="49"/>
                      </a:cubicBezTo>
                      <a:cubicBezTo>
                        <a:pt x="63" y="56"/>
                        <a:pt x="72" y="82"/>
                        <a:pt x="72" y="114"/>
                      </a:cubicBezTo>
                      <a:cubicBezTo>
                        <a:pt x="72" y="118"/>
                        <a:pt x="35" y="120"/>
                        <a:pt x="10" y="119"/>
                      </a:cubicBezTo>
                    </a:path>
                  </a:pathLst>
                </a:custGeom>
                <a:noFill/>
                <a:ln w="12700" cap="rnd">
                  <a:solidFill>
                    <a:srgbClr val="1A171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525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258" name="TextBox 257">
                <a:extLst>
                  <a:ext uri="{FF2B5EF4-FFF2-40B4-BE49-F238E27FC236}">
                    <a16:creationId xmlns:a16="http://schemas.microsoft.com/office/drawing/2014/main" id="{BDB88B7A-756A-45D6-B7A1-900FECAD6197}"/>
                  </a:ext>
                </a:extLst>
              </p:cNvPr>
              <p:cNvSpPr txBox="1"/>
              <p:nvPr/>
            </p:nvSpPr>
            <p:spPr>
              <a:xfrm>
                <a:off x="733563" y="2539071"/>
                <a:ext cx="1112523" cy="1246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685680">
                  <a:lnSpc>
                    <a:spcPct val="90000"/>
                  </a:lnSpc>
                  <a:spcBef>
                    <a:spcPts val="300"/>
                  </a:spcBef>
                  <a:buClr>
                    <a:srgbClr val="0000FF"/>
                  </a:buClr>
                  <a:defRPr/>
                </a:pPr>
                <a:r>
                  <a:rPr lang="nb-NO" sz="675" b="1" i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…</a:t>
                </a:r>
              </a:p>
            </p:txBody>
          </p:sp>
          <p:sp>
            <p:nvSpPr>
              <p:cNvPr id="260" name="TextBox 259">
                <a:extLst>
                  <a:ext uri="{FF2B5EF4-FFF2-40B4-BE49-F238E27FC236}">
                    <a16:creationId xmlns:a16="http://schemas.microsoft.com/office/drawing/2014/main" id="{A808952B-6D56-414B-A9C0-A5079ACD2E00}"/>
                  </a:ext>
                </a:extLst>
              </p:cNvPr>
              <p:cNvSpPr txBox="1"/>
              <p:nvPr/>
            </p:nvSpPr>
            <p:spPr>
              <a:xfrm rot="16200000">
                <a:off x="577566" y="4565817"/>
                <a:ext cx="1328000" cy="1938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685680">
                  <a:lnSpc>
                    <a:spcPct val="90000"/>
                  </a:lnSpc>
                  <a:spcBef>
                    <a:spcPts val="300"/>
                  </a:spcBef>
                  <a:buClr>
                    <a:srgbClr val="0000FF"/>
                  </a:buClr>
                  <a:defRPr/>
                </a:pPr>
                <a:r>
                  <a:rPr lang="nb-NO" sz="1050" b="1" i="1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…</a:t>
                </a:r>
              </a:p>
            </p:txBody>
          </p:sp>
          <p:grpSp>
            <p:nvGrpSpPr>
              <p:cNvPr id="277" name="Groupe 362">
                <a:extLst>
                  <a:ext uri="{FF2B5EF4-FFF2-40B4-BE49-F238E27FC236}">
                    <a16:creationId xmlns:a16="http://schemas.microsoft.com/office/drawing/2014/main" id="{FC076FD2-FDA4-4F9D-8BEC-230488345F79}"/>
                  </a:ext>
                </a:extLst>
              </p:cNvPr>
              <p:cNvGrpSpPr/>
              <p:nvPr/>
            </p:nvGrpSpPr>
            <p:grpSpPr>
              <a:xfrm>
                <a:off x="1071038" y="5592315"/>
                <a:ext cx="328033" cy="373949"/>
                <a:chOff x="363538" y="1962150"/>
                <a:chExt cx="334963" cy="401638"/>
              </a:xfrm>
            </p:grpSpPr>
            <p:sp>
              <p:nvSpPr>
                <p:cNvPr id="278" name="Freeform 343">
                  <a:extLst>
                    <a:ext uri="{FF2B5EF4-FFF2-40B4-BE49-F238E27FC236}">
                      <a16:creationId xmlns:a16="http://schemas.microsoft.com/office/drawing/2014/main" id="{94F8B21E-AC86-4292-8A9D-D3A190210D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1326" y="2063750"/>
                  <a:ext cx="182563" cy="300038"/>
                </a:xfrm>
                <a:custGeom>
                  <a:avLst/>
                  <a:gdLst/>
                  <a:ahLst/>
                  <a:cxnLst>
                    <a:cxn ang="0">
                      <a:pos x="60" y="76"/>
                    </a:cxn>
                    <a:cxn ang="0">
                      <a:pos x="81" y="40"/>
                    </a:cxn>
                    <a:cxn ang="0">
                      <a:pos x="40" y="0"/>
                    </a:cxn>
                    <a:cxn ang="0">
                      <a:pos x="0" y="40"/>
                    </a:cxn>
                    <a:cxn ang="0">
                      <a:pos x="21" y="76"/>
                    </a:cxn>
                    <a:cxn ang="0">
                      <a:pos x="21" y="95"/>
                    </a:cxn>
                    <a:cxn ang="0">
                      <a:pos x="60" y="95"/>
                    </a:cxn>
                    <a:cxn ang="0">
                      <a:pos x="60" y="117"/>
                    </a:cxn>
                    <a:cxn ang="0">
                      <a:pos x="51" y="126"/>
                    </a:cxn>
                    <a:cxn ang="0">
                      <a:pos x="51" y="126"/>
                    </a:cxn>
                    <a:cxn ang="0">
                      <a:pos x="40" y="133"/>
                    </a:cxn>
                    <a:cxn ang="0">
                      <a:pos x="29" y="126"/>
                    </a:cxn>
                    <a:cxn ang="0">
                      <a:pos x="29" y="126"/>
                    </a:cxn>
                    <a:cxn ang="0">
                      <a:pos x="21" y="117"/>
                    </a:cxn>
                    <a:cxn ang="0">
                      <a:pos x="21" y="109"/>
                    </a:cxn>
                  </a:cxnLst>
                  <a:rect l="0" t="0" r="r" b="b"/>
                  <a:pathLst>
                    <a:path w="81" h="133">
                      <a:moveTo>
                        <a:pt x="60" y="76"/>
                      </a:moveTo>
                      <a:cubicBezTo>
                        <a:pt x="72" y="69"/>
                        <a:pt x="81" y="56"/>
                        <a:pt x="81" y="40"/>
                      </a:cubicBezTo>
                      <a:cubicBezTo>
                        <a:pt x="81" y="18"/>
                        <a:pt x="63" y="0"/>
                        <a:pt x="40" y="0"/>
                      </a:cubicBezTo>
                      <a:cubicBezTo>
                        <a:pt x="18" y="0"/>
                        <a:pt x="0" y="18"/>
                        <a:pt x="0" y="40"/>
                      </a:cubicBezTo>
                      <a:cubicBezTo>
                        <a:pt x="0" y="56"/>
                        <a:pt x="8" y="69"/>
                        <a:pt x="21" y="76"/>
                      </a:cubicBezTo>
                      <a:cubicBezTo>
                        <a:pt x="21" y="95"/>
                        <a:pt x="21" y="95"/>
                        <a:pt x="21" y="95"/>
                      </a:cubicBezTo>
                      <a:cubicBezTo>
                        <a:pt x="60" y="95"/>
                        <a:pt x="60" y="95"/>
                        <a:pt x="60" y="95"/>
                      </a:cubicBezTo>
                      <a:cubicBezTo>
                        <a:pt x="60" y="117"/>
                        <a:pt x="60" y="117"/>
                        <a:pt x="60" y="117"/>
                      </a:cubicBezTo>
                      <a:cubicBezTo>
                        <a:pt x="60" y="120"/>
                        <a:pt x="56" y="124"/>
                        <a:pt x="51" y="126"/>
                      </a:cubicBezTo>
                      <a:cubicBezTo>
                        <a:pt x="51" y="126"/>
                        <a:pt x="51" y="126"/>
                        <a:pt x="51" y="126"/>
                      </a:cubicBezTo>
                      <a:cubicBezTo>
                        <a:pt x="51" y="130"/>
                        <a:pt x="46" y="133"/>
                        <a:pt x="40" y="133"/>
                      </a:cubicBezTo>
                      <a:cubicBezTo>
                        <a:pt x="34" y="133"/>
                        <a:pt x="29" y="130"/>
                        <a:pt x="29" y="126"/>
                      </a:cubicBezTo>
                      <a:cubicBezTo>
                        <a:pt x="29" y="126"/>
                        <a:pt x="29" y="126"/>
                        <a:pt x="29" y="126"/>
                      </a:cubicBezTo>
                      <a:cubicBezTo>
                        <a:pt x="24" y="124"/>
                        <a:pt x="21" y="120"/>
                        <a:pt x="21" y="117"/>
                      </a:cubicBezTo>
                      <a:cubicBezTo>
                        <a:pt x="21" y="109"/>
                        <a:pt x="21" y="109"/>
                        <a:pt x="21" y="109"/>
                      </a:cubicBez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279" name="Freeform 344">
                  <a:extLst>
                    <a:ext uri="{FF2B5EF4-FFF2-40B4-BE49-F238E27FC236}">
                      <a16:creationId xmlns:a16="http://schemas.microsoft.com/office/drawing/2014/main" id="{3EB624AE-3106-490F-9BD9-FE9DD7FD58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7838" y="2093913"/>
                  <a:ext cx="63500" cy="66675"/>
                </a:xfrm>
                <a:custGeom>
                  <a:avLst/>
                  <a:gdLst/>
                  <a:ahLst/>
                  <a:cxnLst>
                    <a:cxn ang="0">
                      <a:pos x="0" y="29"/>
                    </a:cxn>
                    <a:cxn ang="0">
                      <a:pos x="28" y="0"/>
                    </a:cxn>
                  </a:cxnLst>
                  <a:rect l="0" t="0" r="r" b="b"/>
                  <a:pathLst>
                    <a:path w="28" h="29">
                      <a:moveTo>
                        <a:pt x="0" y="29"/>
                      </a:moveTo>
                      <a:cubicBezTo>
                        <a:pt x="0" y="13"/>
                        <a:pt x="13" y="0"/>
                        <a:pt x="28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280" name="Line 345">
                  <a:extLst>
                    <a:ext uri="{FF2B5EF4-FFF2-40B4-BE49-F238E27FC236}">
                      <a16:creationId xmlns:a16="http://schemas.microsoft.com/office/drawing/2014/main" id="{C09CC2BC-39D3-40E5-94F2-0CBC8C1FEA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31813" y="1962150"/>
                  <a:ext cx="1588" cy="66675"/>
                </a:xfrm>
                <a:prstGeom prst="line">
                  <a:avLst/>
                </a:prstGeom>
                <a:noFill/>
                <a:ln w="1270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281" name="Line 346">
                  <a:extLst>
                    <a:ext uri="{FF2B5EF4-FFF2-40B4-BE49-F238E27FC236}">
                      <a16:creationId xmlns:a16="http://schemas.microsoft.com/office/drawing/2014/main" id="{5F20696D-2E10-4847-A44F-517D66C691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65126" y="2055813"/>
                  <a:ext cx="58738" cy="34925"/>
                </a:xfrm>
                <a:prstGeom prst="line">
                  <a:avLst/>
                </a:prstGeom>
                <a:noFill/>
                <a:ln w="1270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282" name="Line 347">
                  <a:extLst>
                    <a:ext uri="{FF2B5EF4-FFF2-40B4-BE49-F238E27FC236}">
                      <a16:creationId xmlns:a16="http://schemas.microsoft.com/office/drawing/2014/main" id="{C3440D52-00BF-4294-B554-1AF12DFF9D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63538" y="2214563"/>
                  <a:ext cx="55563" cy="33338"/>
                </a:xfrm>
                <a:prstGeom prst="line">
                  <a:avLst/>
                </a:prstGeom>
                <a:noFill/>
                <a:ln w="1270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283" name="Line 348">
                  <a:extLst>
                    <a:ext uri="{FF2B5EF4-FFF2-40B4-BE49-F238E27FC236}">
                      <a16:creationId xmlns:a16="http://schemas.microsoft.com/office/drawing/2014/main" id="{6C79965A-6625-4DFB-9B66-46662CF3FA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8176" y="2220913"/>
                  <a:ext cx="55563" cy="31750"/>
                </a:xfrm>
                <a:prstGeom prst="line">
                  <a:avLst/>
                </a:prstGeom>
                <a:noFill/>
                <a:ln w="1270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284" name="Line 349">
                  <a:extLst>
                    <a:ext uri="{FF2B5EF4-FFF2-40B4-BE49-F238E27FC236}">
                      <a16:creationId xmlns:a16="http://schemas.microsoft.com/office/drawing/2014/main" id="{2673B431-F31F-4DDD-BEC3-F8E52DBB5B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39763" y="2060575"/>
                  <a:ext cx="58738" cy="33338"/>
                </a:xfrm>
                <a:prstGeom prst="line">
                  <a:avLst/>
                </a:prstGeom>
                <a:noFill/>
                <a:ln w="1270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</p:grpSp>
        </p:grp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808E98A3-E613-4817-B21C-BC38AADEA596}"/>
                </a:ext>
              </a:extLst>
            </p:cNvPr>
            <p:cNvSpPr txBox="1"/>
            <p:nvPr/>
          </p:nvSpPr>
          <p:spPr>
            <a:xfrm>
              <a:off x="822986" y="3572702"/>
              <a:ext cx="805768" cy="3739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680">
                <a:lnSpc>
                  <a:spcPct val="90000"/>
                </a:lnSpc>
                <a:spcBef>
                  <a:spcPts val="300"/>
                </a:spcBef>
                <a:buClr>
                  <a:srgbClr val="0000FF"/>
                </a:buClr>
                <a:defRPr/>
              </a:pPr>
              <a:r>
                <a:rPr lang="nb-NO" sz="675" b="1" i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Separate brand and P&amp;L</a:t>
              </a: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3C6F4862-5471-402C-B84E-0567D1697BEF}"/>
              </a:ext>
            </a:extLst>
          </p:cNvPr>
          <p:cNvGrpSpPr/>
          <p:nvPr/>
        </p:nvGrpSpPr>
        <p:grpSpPr>
          <a:xfrm>
            <a:off x="6457812" y="2798342"/>
            <a:ext cx="1190488" cy="332085"/>
            <a:chOff x="8716948" y="3967861"/>
            <a:chExt cx="1587317" cy="442780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0978F9AD-FA72-419E-9A5C-B686412A86E5}"/>
                </a:ext>
              </a:extLst>
            </p:cNvPr>
            <p:cNvSpPr/>
            <p:nvPr/>
          </p:nvSpPr>
          <p:spPr>
            <a:xfrm>
              <a:off x="8716948" y="3967861"/>
              <a:ext cx="441824" cy="44278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nb-NO" sz="1050" err="1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42C39791-D4F5-4859-8E32-FE89861B045D}"/>
                </a:ext>
              </a:extLst>
            </p:cNvPr>
            <p:cNvGrpSpPr/>
            <p:nvPr/>
          </p:nvGrpSpPr>
          <p:grpSpPr>
            <a:xfrm>
              <a:off x="8775000" y="4001986"/>
              <a:ext cx="1529265" cy="328101"/>
              <a:chOff x="8775000" y="4001986"/>
              <a:chExt cx="1529265" cy="328101"/>
            </a:xfrm>
          </p:grpSpPr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5D38DFEC-B672-4EDD-B230-A390D2550827}"/>
                  </a:ext>
                </a:extLst>
              </p:cNvPr>
              <p:cNvSpPr txBox="1"/>
              <p:nvPr/>
            </p:nvSpPr>
            <p:spPr>
              <a:xfrm>
                <a:off x="9191743" y="4126926"/>
                <a:ext cx="1112522" cy="1246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685680">
                  <a:lnSpc>
                    <a:spcPct val="90000"/>
                  </a:lnSpc>
                  <a:spcBef>
                    <a:spcPts val="300"/>
                  </a:spcBef>
                  <a:buClr>
                    <a:srgbClr val="0000FF"/>
                  </a:buClr>
                  <a:defRPr/>
                </a:pPr>
                <a:r>
                  <a:rPr lang="nb-NO" sz="675" b="1" i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Carswash</a:t>
                </a:r>
                <a:endParaRPr lang="nb-NO" sz="675" b="1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59" name="Group 136">
                <a:extLst>
                  <a:ext uri="{FF2B5EF4-FFF2-40B4-BE49-F238E27FC236}">
                    <a16:creationId xmlns:a16="http://schemas.microsoft.com/office/drawing/2014/main" id="{E334918E-F656-44D3-9CE5-40DD4F4B68D2}"/>
                  </a:ext>
                </a:extLst>
              </p:cNvPr>
              <p:cNvGrpSpPr/>
              <p:nvPr/>
            </p:nvGrpSpPr>
            <p:grpSpPr>
              <a:xfrm>
                <a:off x="8775000" y="4001986"/>
                <a:ext cx="308150" cy="328101"/>
                <a:chOff x="171450" y="2168525"/>
                <a:chExt cx="1309688" cy="1357313"/>
              </a:xfrm>
              <a:noFill/>
            </p:grpSpPr>
            <p:sp>
              <p:nvSpPr>
                <p:cNvPr id="262" name="Freeform 38">
                  <a:extLst>
                    <a:ext uri="{FF2B5EF4-FFF2-40B4-BE49-F238E27FC236}">
                      <a16:creationId xmlns:a16="http://schemas.microsoft.com/office/drawing/2014/main" id="{9F253496-6037-4AA1-A301-601C4BEF769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68288" y="2732088"/>
                  <a:ext cx="1114425" cy="793750"/>
                </a:xfrm>
                <a:custGeom>
                  <a:avLst/>
                  <a:gdLst/>
                  <a:ahLst/>
                  <a:cxnLst>
                    <a:cxn ang="0">
                      <a:pos x="370" y="239"/>
                    </a:cxn>
                    <a:cxn ang="0">
                      <a:pos x="375" y="189"/>
                    </a:cxn>
                    <a:cxn ang="0">
                      <a:pos x="375" y="139"/>
                    </a:cxn>
                    <a:cxn ang="0">
                      <a:pos x="369" y="118"/>
                    </a:cxn>
                    <a:cxn ang="0">
                      <a:pos x="307" y="9"/>
                    </a:cxn>
                    <a:cxn ang="0">
                      <a:pos x="291" y="0"/>
                    </a:cxn>
                    <a:cxn ang="0">
                      <a:pos x="87" y="0"/>
                    </a:cxn>
                    <a:cxn ang="0">
                      <a:pos x="70" y="9"/>
                    </a:cxn>
                    <a:cxn ang="0">
                      <a:pos x="6" y="118"/>
                    </a:cxn>
                    <a:cxn ang="0">
                      <a:pos x="0" y="139"/>
                    </a:cxn>
                    <a:cxn ang="0">
                      <a:pos x="0" y="189"/>
                    </a:cxn>
                    <a:cxn ang="0">
                      <a:pos x="5" y="239"/>
                    </a:cxn>
                    <a:cxn ang="0">
                      <a:pos x="9" y="245"/>
                    </a:cxn>
                    <a:cxn ang="0">
                      <a:pos x="20" y="267"/>
                    </a:cxn>
                    <a:cxn ang="0">
                      <a:pos x="69" y="267"/>
                    </a:cxn>
                    <a:cxn ang="0">
                      <a:pos x="80" y="245"/>
                    </a:cxn>
                    <a:cxn ang="0">
                      <a:pos x="91" y="239"/>
                    </a:cxn>
                    <a:cxn ang="0">
                      <a:pos x="284" y="239"/>
                    </a:cxn>
                    <a:cxn ang="0">
                      <a:pos x="295" y="245"/>
                    </a:cxn>
                    <a:cxn ang="0">
                      <a:pos x="306" y="267"/>
                    </a:cxn>
                    <a:cxn ang="0">
                      <a:pos x="355" y="267"/>
                    </a:cxn>
                    <a:cxn ang="0">
                      <a:pos x="36" y="101"/>
                    </a:cxn>
                    <a:cxn ang="0">
                      <a:pos x="80" y="26"/>
                    </a:cxn>
                    <a:cxn ang="0">
                      <a:pos x="97" y="17"/>
                    </a:cxn>
                    <a:cxn ang="0">
                      <a:pos x="281" y="17"/>
                    </a:cxn>
                    <a:cxn ang="0">
                      <a:pos x="297" y="26"/>
                    </a:cxn>
                    <a:cxn ang="0">
                      <a:pos x="339" y="101"/>
                    </a:cxn>
                    <a:cxn ang="0">
                      <a:pos x="334" y="110"/>
                    </a:cxn>
                    <a:cxn ang="0">
                      <a:pos x="42" y="110"/>
                    </a:cxn>
                    <a:cxn ang="0">
                      <a:pos x="36" y="101"/>
                    </a:cxn>
                  </a:cxnLst>
                  <a:rect l="0" t="0" r="r" b="b"/>
                  <a:pathLst>
                    <a:path w="375" h="267">
                      <a:moveTo>
                        <a:pt x="370" y="239"/>
                      </a:moveTo>
                      <a:cubicBezTo>
                        <a:pt x="373" y="239"/>
                        <a:pt x="375" y="189"/>
                        <a:pt x="375" y="189"/>
                      </a:cubicBezTo>
                      <a:cubicBezTo>
                        <a:pt x="375" y="139"/>
                        <a:pt x="375" y="139"/>
                        <a:pt x="375" y="139"/>
                      </a:cubicBezTo>
                      <a:cubicBezTo>
                        <a:pt x="375" y="133"/>
                        <a:pt x="372" y="124"/>
                        <a:pt x="369" y="118"/>
                      </a:cubicBezTo>
                      <a:cubicBezTo>
                        <a:pt x="307" y="9"/>
                        <a:pt x="307" y="9"/>
                        <a:pt x="307" y="9"/>
                      </a:cubicBezTo>
                      <a:cubicBezTo>
                        <a:pt x="304" y="4"/>
                        <a:pt x="297" y="0"/>
                        <a:pt x="291" y="0"/>
                      </a:cubicBezTo>
                      <a:cubicBezTo>
                        <a:pt x="87" y="0"/>
                        <a:pt x="87" y="0"/>
                        <a:pt x="87" y="0"/>
                      </a:cubicBezTo>
                      <a:cubicBezTo>
                        <a:pt x="81" y="0"/>
                        <a:pt x="73" y="4"/>
                        <a:pt x="70" y="9"/>
                      </a:cubicBezTo>
                      <a:cubicBezTo>
                        <a:pt x="6" y="118"/>
                        <a:pt x="6" y="118"/>
                        <a:pt x="6" y="118"/>
                      </a:cubicBezTo>
                      <a:cubicBezTo>
                        <a:pt x="3" y="124"/>
                        <a:pt x="0" y="133"/>
                        <a:pt x="0" y="139"/>
                      </a:cubicBezTo>
                      <a:cubicBezTo>
                        <a:pt x="0" y="189"/>
                        <a:pt x="0" y="189"/>
                        <a:pt x="0" y="189"/>
                      </a:cubicBezTo>
                      <a:cubicBezTo>
                        <a:pt x="0" y="189"/>
                        <a:pt x="2" y="239"/>
                        <a:pt x="5" y="239"/>
                      </a:cubicBezTo>
                      <a:cubicBezTo>
                        <a:pt x="7" y="239"/>
                        <a:pt x="9" y="242"/>
                        <a:pt x="9" y="245"/>
                      </a:cubicBezTo>
                      <a:cubicBezTo>
                        <a:pt x="9" y="248"/>
                        <a:pt x="14" y="267"/>
                        <a:pt x="20" y="267"/>
                      </a:cubicBezTo>
                      <a:cubicBezTo>
                        <a:pt x="69" y="267"/>
                        <a:pt x="69" y="267"/>
                        <a:pt x="69" y="267"/>
                      </a:cubicBezTo>
                      <a:cubicBezTo>
                        <a:pt x="75" y="267"/>
                        <a:pt x="80" y="248"/>
                        <a:pt x="80" y="245"/>
                      </a:cubicBezTo>
                      <a:cubicBezTo>
                        <a:pt x="80" y="241"/>
                        <a:pt x="85" y="239"/>
                        <a:pt x="91" y="239"/>
                      </a:cubicBezTo>
                      <a:cubicBezTo>
                        <a:pt x="284" y="239"/>
                        <a:pt x="284" y="239"/>
                        <a:pt x="284" y="239"/>
                      </a:cubicBezTo>
                      <a:cubicBezTo>
                        <a:pt x="290" y="239"/>
                        <a:pt x="295" y="241"/>
                        <a:pt x="295" y="245"/>
                      </a:cubicBezTo>
                      <a:cubicBezTo>
                        <a:pt x="295" y="248"/>
                        <a:pt x="300" y="267"/>
                        <a:pt x="306" y="267"/>
                      </a:cubicBezTo>
                      <a:cubicBezTo>
                        <a:pt x="355" y="267"/>
                        <a:pt x="355" y="267"/>
                        <a:pt x="355" y="267"/>
                      </a:cubicBezTo>
                      <a:moveTo>
                        <a:pt x="36" y="101"/>
                      </a:moveTo>
                      <a:cubicBezTo>
                        <a:pt x="80" y="26"/>
                        <a:pt x="80" y="26"/>
                        <a:pt x="80" y="26"/>
                      </a:cubicBezTo>
                      <a:cubicBezTo>
                        <a:pt x="83" y="21"/>
                        <a:pt x="91" y="17"/>
                        <a:pt x="97" y="17"/>
                      </a:cubicBezTo>
                      <a:cubicBezTo>
                        <a:pt x="281" y="17"/>
                        <a:pt x="281" y="17"/>
                        <a:pt x="281" y="17"/>
                      </a:cubicBezTo>
                      <a:cubicBezTo>
                        <a:pt x="287" y="17"/>
                        <a:pt x="294" y="21"/>
                        <a:pt x="297" y="26"/>
                      </a:cubicBezTo>
                      <a:cubicBezTo>
                        <a:pt x="339" y="101"/>
                        <a:pt x="339" y="101"/>
                        <a:pt x="339" y="101"/>
                      </a:cubicBezTo>
                      <a:cubicBezTo>
                        <a:pt x="342" y="106"/>
                        <a:pt x="340" y="110"/>
                        <a:pt x="334" y="110"/>
                      </a:cubicBezTo>
                      <a:cubicBezTo>
                        <a:pt x="42" y="110"/>
                        <a:pt x="42" y="110"/>
                        <a:pt x="42" y="110"/>
                      </a:cubicBezTo>
                      <a:cubicBezTo>
                        <a:pt x="36" y="110"/>
                        <a:pt x="33" y="106"/>
                        <a:pt x="36" y="101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263" name="Freeform 39">
                  <a:extLst>
                    <a:ext uri="{FF2B5EF4-FFF2-40B4-BE49-F238E27FC236}">
                      <a16:creationId xmlns:a16="http://schemas.microsoft.com/office/drawing/2014/main" id="{B47CF5D4-552F-475C-998B-99CC0E0650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1438" y="2984500"/>
                  <a:ext cx="139700" cy="74613"/>
                </a:xfrm>
                <a:custGeom>
                  <a:avLst/>
                  <a:gdLst/>
                  <a:ahLst/>
                  <a:cxnLst>
                    <a:cxn ang="0">
                      <a:pos x="36" y="25"/>
                    </a:cxn>
                    <a:cxn ang="0">
                      <a:pos x="11" y="25"/>
                    </a:cxn>
                    <a:cxn ang="0">
                      <a:pos x="0" y="14"/>
                    </a:cxn>
                    <a:cxn ang="0">
                      <a:pos x="0" y="11"/>
                    </a:cxn>
                    <a:cxn ang="0">
                      <a:pos x="11" y="0"/>
                    </a:cxn>
                    <a:cxn ang="0">
                      <a:pos x="36" y="0"/>
                    </a:cxn>
                    <a:cxn ang="0">
                      <a:pos x="47" y="11"/>
                    </a:cxn>
                    <a:cxn ang="0">
                      <a:pos x="47" y="14"/>
                    </a:cxn>
                    <a:cxn ang="0">
                      <a:pos x="36" y="25"/>
                    </a:cxn>
                  </a:cxnLst>
                  <a:rect l="0" t="0" r="r" b="b"/>
                  <a:pathLst>
                    <a:path w="47" h="25">
                      <a:moveTo>
                        <a:pt x="36" y="25"/>
                      </a:moveTo>
                      <a:cubicBezTo>
                        <a:pt x="11" y="25"/>
                        <a:pt x="11" y="25"/>
                        <a:pt x="11" y="25"/>
                      </a:cubicBezTo>
                      <a:cubicBezTo>
                        <a:pt x="5" y="25"/>
                        <a:pt x="0" y="20"/>
                        <a:pt x="0" y="14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5"/>
                        <a:pt x="5" y="0"/>
                        <a:pt x="11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42" y="0"/>
                        <a:pt x="47" y="5"/>
                        <a:pt x="47" y="11"/>
                      </a:cubicBezTo>
                      <a:cubicBezTo>
                        <a:pt x="47" y="14"/>
                        <a:pt x="47" y="14"/>
                        <a:pt x="47" y="14"/>
                      </a:cubicBezTo>
                      <a:cubicBezTo>
                        <a:pt x="47" y="20"/>
                        <a:pt x="42" y="25"/>
                        <a:pt x="36" y="25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264" name="Freeform 40">
                  <a:extLst>
                    <a:ext uri="{FF2B5EF4-FFF2-40B4-BE49-F238E27FC236}">
                      <a16:creationId xmlns:a16="http://schemas.microsoft.com/office/drawing/2014/main" id="{D7D9D18D-7308-483A-B7D1-49A7D3ED85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50" y="2984500"/>
                  <a:ext cx="139700" cy="74613"/>
                </a:xfrm>
                <a:custGeom>
                  <a:avLst/>
                  <a:gdLst/>
                  <a:ahLst/>
                  <a:cxnLst>
                    <a:cxn ang="0">
                      <a:pos x="36" y="25"/>
                    </a:cxn>
                    <a:cxn ang="0">
                      <a:pos x="11" y="25"/>
                    </a:cxn>
                    <a:cxn ang="0">
                      <a:pos x="0" y="14"/>
                    </a:cxn>
                    <a:cxn ang="0">
                      <a:pos x="0" y="11"/>
                    </a:cxn>
                    <a:cxn ang="0">
                      <a:pos x="11" y="0"/>
                    </a:cxn>
                    <a:cxn ang="0">
                      <a:pos x="36" y="0"/>
                    </a:cxn>
                    <a:cxn ang="0">
                      <a:pos x="47" y="11"/>
                    </a:cxn>
                    <a:cxn ang="0">
                      <a:pos x="47" y="14"/>
                    </a:cxn>
                    <a:cxn ang="0">
                      <a:pos x="36" y="25"/>
                    </a:cxn>
                  </a:cxnLst>
                  <a:rect l="0" t="0" r="r" b="b"/>
                  <a:pathLst>
                    <a:path w="47" h="25">
                      <a:moveTo>
                        <a:pt x="36" y="25"/>
                      </a:moveTo>
                      <a:cubicBezTo>
                        <a:pt x="11" y="25"/>
                        <a:pt x="11" y="25"/>
                        <a:pt x="11" y="25"/>
                      </a:cubicBezTo>
                      <a:cubicBezTo>
                        <a:pt x="5" y="25"/>
                        <a:pt x="0" y="20"/>
                        <a:pt x="0" y="14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5"/>
                        <a:pt x="5" y="0"/>
                        <a:pt x="11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42" y="0"/>
                        <a:pt x="47" y="5"/>
                        <a:pt x="47" y="11"/>
                      </a:cubicBezTo>
                      <a:cubicBezTo>
                        <a:pt x="47" y="14"/>
                        <a:pt x="47" y="14"/>
                        <a:pt x="47" y="14"/>
                      </a:cubicBezTo>
                      <a:cubicBezTo>
                        <a:pt x="47" y="20"/>
                        <a:pt x="42" y="25"/>
                        <a:pt x="36" y="25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265" name="Oval 41">
                  <a:extLst>
                    <a:ext uri="{FF2B5EF4-FFF2-40B4-BE49-F238E27FC236}">
                      <a16:creationId xmlns:a16="http://schemas.microsoft.com/office/drawing/2014/main" id="{F972DC83-1B3C-462F-B86E-D2D902ABA6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9888" y="3157538"/>
                  <a:ext cx="173038" cy="174625"/>
                </a:xfrm>
                <a:prstGeom prst="ellipse">
                  <a:avLst/>
                </a:prstGeom>
                <a:grpFill/>
                <a:ln w="12700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20" name="Oval 42">
                  <a:extLst>
                    <a:ext uri="{FF2B5EF4-FFF2-40B4-BE49-F238E27FC236}">
                      <a16:creationId xmlns:a16="http://schemas.microsoft.com/office/drawing/2014/main" id="{1590E95E-B5EA-4BE6-981E-D7DC1A1935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9663" y="3157538"/>
                  <a:ext cx="173038" cy="174625"/>
                </a:xfrm>
                <a:prstGeom prst="ellipse">
                  <a:avLst/>
                </a:prstGeom>
                <a:grpFill/>
                <a:ln w="12700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21" name="Freeform 43">
                  <a:extLst>
                    <a:ext uri="{FF2B5EF4-FFF2-40B4-BE49-F238E27FC236}">
                      <a16:creationId xmlns:a16="http://schemas.microsoft.com/office/drawing/2014/main" id="{73E75B63-ABE5-4F7C-9815-5F77E89F81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7050" y="2168525"/>
                  <a:ext cx="596900" cy="115888"/>
                </a:xfrm>
                <a:custGeom>
                  <a:avLst/>
                  <a:gdLst/>
                  <a:ahLst/>
                  <a:cxnLst>
                    <a:cxn ang="0">
                      <a:pos x="199" y="35"/>
                    </a:cxn>
                    <a:cxn ang="0">
                      <a:pos x="176" y="15"/>
                    </a:cxn>
                    <a:cxn ang="0">
                      <a:pos x="164" y="11"/>
                    </a:cxn>
                    <a:cxn ang="0">
                      <a:pos x="130" y="11"/>
                    </a:cxn>
                    <a:cxn ang="0">
                      <a:pos x="123" y="3"/>
                    </a:cxn>
                    <a:cxn ang="0">
                      <a:pos x="117" y="0"/>
                    </a:cxn>
                    <a:cxn ang="0">
                      <a:pos x="85" y="0"/>
                    </a:cxn>
                    <a:cxn ang="0">
                      <a:pos x="78" y="3"/>
                    </a:cxn>
                    <a:cxn ang="0">
                      <a:pos x="71" y="11"/>
                    </a:cxn>
                    <a:cxn ang="0">
                      <a:pos x="37" y="11"/>
                    </a:cxn>
                    <a:cxn ang="0">
                      <a:pos x="25" y="15"/>
                    </a:cxn>
                    <a:cxn ang="0">
                      <a:pos x="2" y="35"/>
                    </a:cxn>
                    <a:cxn ang="0">
                      <a:pos x="4" y="39"/>
                    </a:cxn>
                    <a:cxn ang="0">
                      <a:pos x="197" y="39"/>
                    </a:cxn>
                    <a:cxn ang="0">
                      <a:pos x="199" y="35"/>
                    </a:cxn>
                  </a:cxnLst>
                  <a:rect l="0" t="0" r="r" b="b"/>
                  <a:pathLst>
                    <a:path w="201" h="39">
                      <a:moveTo>
                        <a:pt x="199" y="35"/>
                      </a:moveTo>
                      <a:cubicBezTo>
                        <a:pt x="176" y="15"/>
                        <a:pt x="176" y="15"/>
                        <a:pt x="176" y="15"/>
                      </a:cubicBezTo>
                      <a:cubicBezTo>
                        <a:pt x="173" y="13"/>
                        <a:pt x="168" y="11"/>
                        <a:pt x="164" y="11"/>
                      </a:cubicBezTo>
                      <a:cubicBezTo>
                        <a:pt x="130" y="11"/>
                        <a:pt x="130" y="11"/>
                        <a:pt x="130" y="11"/>
                      </a:cubicBezTo>
                      <a:cubicBezTo>
                        <a:pt x="123" y="3"/>
                        <a:pt x="123" y="3"/>
                        <a:pt x="123" y="3"/>
                      </a:cubicBezTo>
                      <a:cubicBezTo>
                        <a:pt x="121" y="2"/>
                        <a:pt x="118" y="0"/>
                        <a:pt x="117" y="0"/>
                      </a:cubicBezTo>
                      <a:cubicBezTo>
                        <a:pt x="85" y="0"/>
                        <a:pt x="85" y="0"/>
                        <a:pt x="85" y="0"/>
                      </a:cubicBezTo>
                      <a:cubicBezTo>
                        <a:pt x="83" y="0"/>
                        <a:pt x="80" y="2"/>
                        <a:pt x="78" y="3"/>
                      </a:cubicBezTo>
                      <a:cubicBezTo>
                        <a:pt x="71" y="11"/>
                        <a:pt x="71" y="11"/>
                        <a:pt x="71" y="11"/>
                      </a:cubicBezTo>
                      <a:cubicBezTo>
                        <a:pt x="37" y="11"/>
                        <a:pt x="37" y="11"/>
                        <a:pt x="37" y="11"/>
                      </a:cubicBezTo>
                      <a:cubicBezTo>
                        <a:pt x="33" y="11"/>
                        <a:pt x="28" y="13"/>
                        <a:pt x="25" y="15"/>
                      </a:cubicBezTo>
                      <a:cubicBezTo>
                        <a:pt x="2" y="35"/>
                        <a:pt x="2" y="35"/>
                        <a:pt x="2" y="35"/>
                      </a:cubicBezTo>
                      <a:cubicBezTo>
                        <a:pt x="0" y="37"/>
                        <a:pt x="0" y="39"/>
                        <a:pt x="4" y="39"/>
                      </a:cubicBezTo>
                      <a:cubicBezTo>
                        <a:pt x="197" y="39"/>
                        <a:pt x="197" y="39"/>
                        <a:pt x="197" y="39"/>
                      </a:cubicBezTo>
                      <a:cubicBezTo>
                        <a:pt x="201" y="39"/>
                        <a:pt x="201" y="37"/>
                        <a:pt x="199" y="35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22" name="Freeform 44">
                  <a:extLst>
                    <a:ext uri="{FF2B5EF4-FFF2-40B4-BE49-F238E27FC236}">
                      <a16:creationId xmlns:a16="http://schemas.microsoft.com/office/drawing/2014/main" id="{A75B3E06-D483-4CC0-B1DD-A7F6081984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2163" y="2581275"/>
                  <a:ext cx="68263" cy="98425"/>
                </a:xfrm>
                <a:custGeom>
                  <a:avLst/>
                  <a:gdLst/>
                  <a:ahLst/>
                  <a:cxnLst>
                    <a:cxn ang="0">
                      <a:pos x="23" y="22"/>
                    </a:cxn>
                    <a:cxn ang="0">
                      <a:pos x="12" y="33"/>
                    </a:cxn>
                    <a:cxn ang="0">
                      <a:pos x="0" y="22"/>
                    </a:cxn>
                    <a:cxn ang="0">
                      <a:pos x="12" y="0"/>
                    </a:cxn>
                    <a:cxn ang="0">
                      <a:pos x="23" y="22"/>
                    </a:cxn>
                  </a:cxnLst>
                  <a:rect l="0" t="0" r="r" b="b"/>
                  <a:pathLst>
                    <a:path w="23" h="33">
                      <a:moveTo>
                        <a:pt x="23" y="22"/>
                      </a:moveTo>
                      <a:cubicBezTo>
                        <a:pt x="23" y="28"/>
                        <a:pt x="18" y="33"/>
                        <a:pt x="12" y="33"/>
                      </a:cubicBezTo>
                      <a:cubicBezTo>
                        <a:pt x="5" y="33"/>
                        <a:pt x="0" y="28"/>
                        <a:pt x="0" y="22"/>
                      </a:cubicBezTo>
                      <a:cubicBezTo>
                        <a:pt x="0" y="16"/>
                        <a:pt x="12" y="0"/>
                        <a:pt x="12" y="0"/>
                      </a:cubicBezTo>
                      <a:cubicBezTo>
                        <a:pt x="12" y="0"/>
                        <a:pt x="23" y="16"/>
                        <a:pt x="23" y="22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23" name="Freeform 45">
                  <a:extLst>
                    <a:ext uri="{FF2B5EF4-FFF2-40B4-BE49-F238E27FC236}">
                      <a16:creationId xmlns:a16="http://schemas.microsoft.com/office/drawing/2014/main" id="{0878B6C0-6EDE-464E-B683-536474D88E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4813" y="2581275"/>
                  <a:ext cx="66675" cy="98425"/>
                </a:xfrm>
                <a:custGeom>
                  <a:avLst/>
                  <a:gdLst/>
                  <a:ahLst/>
                  <a:cxnLst>
                    <a:cxn ang="0">
                      <a:pos x="22" y="22"/>
                    </a:cxn>
                    <a:cxn ang="0">
                      <a:pos x="11" y="33"/>
                    </a:cxn>
                    <a:cxn ang="0">
                      <a:pos x="0" y="22"/>
                    </a:cxn>
                    <a:cxn ang="0">
                      <a:pos x="11" y="0"/>
                    </a:cxn>
                    <a:cxn ang="0">
                      <a:pos x="22" y="22"/>
                    </a:cxn>
                  </a:cxnLst>
                  <a:rect l="0" t="0" r="r" b="b"/>
                  <a:pathLst>
                    <a:path w="22" h="33">
                      <a:moveTo>
                        <a:pt x="22" y="22"/>
                      </a:moveTo>
                      <a:cubicBezTo>
                        <a:pt x="22" y="28"/>
                        <a:pt x="17" y="33"/>
                        <a:pt x="11" y="33"/>
                      </a:cubicBezTo>
                      <a:cubicBezTo>
                        <a:pt x="5" y="33"/>
                        <a:pt x="0" y="28"/>
                        <a:pt x="0" y="22"/>
                      </a:cubicBezTo>
                      <a:cubicBezTo>
                        <a:pt x="0" y="16"/>
                        <a:pt x="11" y="0"/>
                        <a:pt x="11" y="0"/>
                      </a:cubicBezTo>
                      <a:cubicBezTo>
                        <a:pt x="11" y="0"/>
                        <a:pt x="22" y="16"/>
                        <a:pt x="22" y="22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24" name="Freeform 46">
                  <a:extLst>
                    <a:ext uri="{FF2B5EF4-FFF2-40B4-BE49-F238E27FC236}">
                      <a16:creationId xmlns:a16="http://schemas.microsoft.com/office/drawing/2014/main" id="{28F20077-8397-4CAD-BCAE-438A20DA99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81100" y="2581275"/>
                  <a:ext cx="65088" cy="98425"/>
                </a:xfrm>
                <a:custGeom>
                  <a:avLst/>
                  <a:gdLst/>
                  <a:ahLst/>
                  <a:cxnLst>
                    <a:cxn ang="0">
                      <a:pos x="22" y="22"/>
                    </a:cxn>
                    <a:cxn ang="0">
                      <a:pos x="11" y="33"/>
                    </a:cxn>
                    <a:cxn ang="0">
                      <a:pos x="0" y="22"/>
                    </a:cxn>
                    <a:cxn ang="0">
                      <a:pos x="11" y="0"/>
                    </a:cxn>
                    <a:cxn ang="0">
                      <a:pos x="22" y="22"/>
                    </a:cxn>
                  </a:cxnLst>
                  <a:rect l="0" t="0" r="r" b="b"/>
                  <a:pathLst>
                    <a:path w="22" h="33">
                      <a:moveTo>
                        <a:pt x="22" y="22"/>
                      </a:moveTo>
                      <a:cubicBezTo>
                        <a:pt x="22" y="28"/>
                        <a:pt x="17" y="33"/>
                        <a:pt x="11" y="33"/>
                      </a:cubicBezTo>
                      <a:cubicBezTo>
                        <a:pt x="5" y="33"/>
                        <a:pt x="0" y="28"/>
                        <a:pt x="0" y="22"/>
                      </a:cubicBezTo>
                      <a:cubicBezTo>
                        <a:pt x="0" y="16"/>
                        <a:pt x="11" y="0"/>
                        <a:pt x="11" y="0"/>
                      </a:cubicBezTo>
                      <a:cubicBezTo>
                        <a:pt x="11" y="0"/>
                        <a:pt x="22" y="16"/>
                        <a:pt x="22" y="22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25" name="Freeform 47">
                  <a:extLst>
                    <a:ext uri="{FF2B5EF4-FFF2-40B4-BE49-F238E27FC236}">
                      <a16:creationId xmlns:a16="http://schemas.microsoft.com/office/drawing/2014/main" id="{1C662426-1FDE-4437-B9FC-3CCDB93BD3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8488" y="2581275"/>
                  <a:ext cx="65088" cy="98425"/>
                </a:xfrm>
                <a:custGeom>
                  <a:avLst/>
                  <a:gdLst/>
                  <a:ahLst/>
                  <a:cxnLst>
                    <a:cxn ang="0">
                      <a:pos x="22" y="22"/>
                    </a:cxn>
                    <a:cxn ang="0">
                      <a:pos x="11" y="33"/>
                    </a:cxn>
                    <a:cxn ang="0">
                      <a:pos x="0" y="22"/>
                    </a:cxn>
                    <a:cxn ang="0">
                      <a:pos x="11" y="0"/>
                    </a:cxn>
                    <a:cxn ang="0">
                      <a:pos x="22" y="22"/>
                    </a:cxn>
                  </a:cxnLst>
                  <a:rect l="0" t="0" r="r" b="b"/>
                  <a:pathLst>
                    <a:path w="22" h="33">
                      <a:moveTo>
                        <a:pt x="22" y="22"/>
                      </a:moveTo>
                      <a:cubicBezTo>
                        <a:pt x="22" y="28"/>
                        <a:pt x="17" y="33"/>
                        <a:pt x="11" y="33"/>
                      </a:cubicBezTo>
                      <a:cubicBezTo>
                        <a:pt x="5" y="33"/>
                        <a:pt x="0" y="28"/>
                        <a:pt x="0" y="22"/>
                      </a:cubicBezTo>
                      <a:cubicBezTo>
                        <a:pt x="0" y="16"/>
                        <a:pt x="11" y="0"/>
                        <a:pt x="11" y="0"/>
                      </a:cubicBezTo>
                      <a:cubicBezTo>
                        <a:pt x="11" y="0"/>
                        <a:pt x="22" y="16"/>
                        <a:pt x="22" y="22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26" name="Freeform 48">
                  <a:extLst>
                    <a:ext uri="{FF2B5EF4-FFF2-40B4-BE49-F238E27FC236}">
                      <a16:creationId xmlns:a16="http://schemas.microsoft.com/office/drawing/2014/main" id="{EEE4C248-D4B7-4110-9666-EBB8029375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7425" y="2581275"/>
                  <a:ext cx="66675" cy="98425"/>
                </a:xfrm>
                <a:custGeom>
                  <a:avLst/>
                  <a:gdLst/>
                  <a:ahLst/>
                  <a:cxnLst>
                    <a:cxn ang="0">
                      <a:pos x="22" y="22"/>
                    </a:cxn>
                    <a:cxn ang="0">
                      <a:pos x="11" y="33"/>
                    </a:cxn>
                    <a:cxn ang="0">
                      <a:pos x="0" y="22"/>
                    </a:cxn>
                    <a:cxn ang="0">
                      <a:pos x="11" y="0"/>
                    </a:cxn>
                    <a:cxn ang="0">
                      <a:pos x="22" y="22"/>
                    </a:cxn>
                  </a:cxnLst>
                  <a:rect l="0" t="0" r="r" b="b"/>
                  <a:pathLst>
                    <a:path w="22" h="33">
                      <a:moveTo>
                        <a:pt x="22" y="22"/>
                      </a:moveTo>
                      <a:cubicBezTo>
                        <a:pt x="22" y="28"/>
                        <a:pt x="17" y="33"/>
                        <a:pt x="11" y="33"/>
                      </a:cubicBezTo>
                      <a:cubicBezTo>
                        <a:pt x="5" y="33"/>
                        <a:pt x="0" y="28"/>
                        <a:pt x="0" y="22"/>
                      </a:cubicBezTo>
                      <a:cubicBezTo>
                        <a:pt x="0" y="16"/>
                        <a:pt x="11" y="0"/>
                        <a:pt x="11" y="0"/>
                      </a:cubicBezTo>
                      <a:cubicBezTo>
                        <a:pt x="11" y="0"/>
                        <a:pt x="22" y="16"/>
                        <a:pt x="22" y="22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27" name="Freeform 49">
                  <a:extLst>
                    <a:ext uri="{FF2B5EF4-FFF2-40B4-BE49-F238E27FC236}">
                      <a16:creationId xmlns:a16="http://schemas.microsoft.com/office/drawing/2014/main" id="{BA000F75-F240-4C15-AA55-81C03938C3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2163" y="2322513"/>
                  <a:ext cx="68263" cy="98425"/>
                </a:xfrm>
                <a:custGeom>
                  <a:avLst/>
                  <a:gdLst/>
                  <a:ahLst/>
                  <a:cxnLst>
                    <a:cxn ang="0">
                      <a:pos x="23" y="22"/>
                    </a:cxn>
                    <a:cxn ang="0">
                      <a:pos x="12" y="33"/>
                    </a:cxn>
                    <a:cxn ang="0">
                      <a:pos x="0" y="22"/>
                    </a:cxn>
                    <a:cxn ang="0">
                      <a:pos x="12" y="0"/>
                    </a:cxn>
                    <a:cxn ang="0">
                      <a:pos x="23" y="22"/>
                    </a:cxn>
                  </a:cxnLst>
                  <a:rect l="0" t="0" r="r" b="b"/>
                  <a:pathLst>
                    <a:path w="23" h="33">
                      <a:moveTo>
                        <a:pt x="23" y="22"/>
                      </a:moveTo>
                      <a:cubicBezTo>
                        <a:pt x="23" y="28"/>
                        <a:pt x="18" y="33"/>
                        <a:pt x="12" y="33"/>
                      </a:cubicBezTo>
                      <a:cubicBezTo>
                        <a:pt x="5" y="33"/>
                        <a:pt x="0" y="28"/>
                        <a:pt x="0" y="22"/>
                      </a:cubicBezTo>
                      <a:cubicBezTo>
                        <a:pt x="0" y="15"/>
                        <a:pt x="12" y="0"/>
                        <a:pt x="12" y="0"/>
                      </a:cubicBezTo>
                      <a:cubicBezTo>
                        <a:pt x="12" y="0"/>
                        <a:pt x="23" y="15"/>
                        <a:pt x="23" y="22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28" name="Freeform 50">
                  <a:extLst>
                    <a:ext uri="{FF2B5EF4-FFF2-40B4-BE49-F238E27FC236}">
                      <a16:creationId xmlns:a16="http://schemas.microsoft.com/office/drawing/2014/main" id="{FCF9106E-188C-40DD-9EE2-629A975696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8488" y="2322513"/>
                  <a:ext cx="65088" cy="98425"/>
                </a:xfrm>
                <a:custGeom>
                  <a:avLst/>
                  <a:gdLst/>
                  <a:ahLst/>
                  <a:cxnLst>
                    <a:cxn ang="0">
                      <a:pos x="22" y="22"/>
                    </a:cxn>
                    <a:cxn ang="0">
                      <a:pos x="11" y="33"/>
                    </a:cxn>
                    <a:cxn ang="0">
                      <a:pos x="0" y="22"/>
                    </a:cxn>
                    <a:cxn ang="0">
                      <a:pos x="11" y="0"/>
                    </a:cxn>
                    <a:cxn ang="0">
                      <a:pos x="22" y="22"/>
                    </a:cxn>
                  </a:cxnLst>
                  <a:rect l="0" t="0" r="r" b="b"/>
                  <a:pathLst>
                    <a:path w="22" h="33">
                      <a:moveTo>
                        <a:pt x="22" y="22"/>
                      </a:moveTo>
                      <a:cubicBezTo>
                        <a:pt x="22" y="28"/>
                        <a:pt x="17" y="33"/>
                        <a:pt x="11" y="33"/>
                      </a:cubicBezTo>
                      <a:cubicBezTo>
                        <a:pt x="5" y="33"/>
                        <a:pt x="0" y="28"/>
                        <a:pt x="0" y="22"/>
                      </a:cubicBezTo>
                      <a:cubicBezTo>
                        <a:pt x="0" y="15"/>
                        <a:pt x="11" y="0"/>
                        <a:pt x="11" y="0"/>
                      </a:cubicBezTo>
                      <a:cubicBezTo>
                        <a:pt x="11" y="0"/>
                        <a:pt x="22" y="15"/>
                        <a:pt x="22" y="22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29" name="Freeform 51">
                  <a:extLst>
                    <a:ext uri="{FF2B5EF4-FFF2-40B4-BE49-F238E27FC236}">
                      <a16:creationId xmlns:a16="http://schemas.microsoft.com/office/drawing/2014/main" id="{9211A1A8-2061-426F-BB47-A9FD162F68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7425" y="2322513"/>
                  <a:ext cx="66675" cy="98425"/>
                </a:xfrm>
                <a:custGeom>
                  <a:avLst/>
                  <a:gdLst/>
                  <a:ahLst/>
                  <a:cxnLst>
                    <a:cxn ang="0">
                      <a:pos x="22" y="22"/>
                    </a:cxn>
                    <a:cxn ang="0">
                      <a:pos x="11" y="33"/>
                    </a:cxn>
                    <a:cxn ang="0">
                      <a:pos x="0" y="22"/>
                    </a:cxn>
                    <a:cxn ang="0">
                      <a:pos x="11" y="0"/>
                    </a:cxn>
                    <a:cxn ang="0">
                      <a:pos x="22" y="22"/>
                    </a:cxn>
                  </a:cxnLst>
                  <a:rect l="0" t="0" r="r" b="b"/>
                  <a:pathLst>
                    <a:path w="22" h="33">
                      <a:moveTo>
                        <a:pt x="22" y="22"/>
                      </a:moveTo>
                      <a:cubicBezTo>
                        <a:pt x="22" y="28"/>
                        <a:pt x="17" y="33"/>
                        <a:pt x="11" y="33"/>
                      </a:cubicBezTo>
                      <a:cubicBezTo>
                        <a:pt x="5" y="33"/>
                        <a:pt x="0" y="28"/>
                        <a:pt x="0" y="22"/>
                      </a:cubicBezTo>
                      <a:cubicBezTo>
                        <a:pt x="0" y="15"/>
                        <a:pt x="11" y="0"/>
                        <a:pt x="11" y="0"/>
                      </a:cubicBezTo>
                      <a:cubicBezTo>
                        <a:pt x="11" y="0"/>
                        <a:pt x="22" y="15"/>
                        <a:pt x="22" y="22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30" name="Freeform 52">
                  <a:extLst>
                    <a:ext uri="{FF2B5EF4-FFF2-40B4-BE49-F238E27FC236}">
                      <a16:creationId xmlns:a16="http://schemas.microsoft.com/office/drawing/2014/main" id="{CDC8A881-25D5-40F2-8DBE-0A257F72F1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0588" y="2449513"/>
                  <a:ext cx="65088" cy="101600"/>
                </a:xfrm>
                <a:custGeom>
                  <a:avLst/>
                  <a:gdLst/>
                  <a:ahLst/>
                  <a:cxnLst>
                    <a:cxn ang="0">
                      <a:pos x="22" y="22"/>
                    </a:cxn>
                    <a:cxn ang="0">
                      <a:pos x="11" y="34"/>
                    </a:cxn>
                    <a:cxn ang="0">
                      <a:pos x="0" y="22"/>
                    </a:cxn>
                    <a:cxn ang="0">
                      <a:pos x="11" y="0"/>
                    </a:cxn>
                    <a:cxn ang="0">
                      <a:pos x="22" y="22"/>
                    </a:cxn>
                  </a:cxnLst>
                  <a:rect l="0" t="0" r="r" b="b"/>
                  <a:pathLst>
                    <a:path w="22" h="34">
                      <a:moveTo>
                        <a:pt x="22" y="22"/>
                      </a:moveTo>
                      <a:cubicBezTo>
                        <a:pt x="22" y="28"/>
                        <a:pt x="17" y="34"/>
                        <a:pt x="11" y="34"/>
                      </a:cubicBezTo>
                      <a:cubicBezTo>
                        <a:pt x="5" y="34"/>
                        <a:pt x="0" y="28"/>
                        <a:pt x="0" y="22"/>
                      </a:cubicBezTo>
                      <a:cubicBezTo>
                        <a:pt x="0" y="16"/>
                        <a:pt x="11" y="0"/>
                        <a:pt x="11" y="0"/>
                      </a:cubicBezTo>
                      <a:cubicBezTo>
                        <a:pt x="11" y="0"/>
                        <a:pt x="22" y="16"/>
                        <a:pt x="22" y="22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31" name="Freeform 53">
                  <a:extLst>
                    <a:ext uri="{FF2B5EF4-FFF2-40B4-BE49-F238E27FC236}">
                      <a16:creationId xmlns:a16="http://schemas.microsoft.com/office/drawing/2014/main" id="{4949C795-151A-47F5-A88D-095B2BB3E0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063" y="2449513"/>
                  <a:ext cx="68263" cy="101600"/>
                </a:xfrm>
                <a:custGeom>
                  <a:avLst/>
                  <a:gdLst/>
                  <a:ahLst/>
                  <a:cxnLst>
                    <a:cxn ang="0">
                      <a:pos x="23" y="22"/>
                    </a:cxn>
                    <a:cxn ang="0">
                      <a:pos x="12" y="34"/>
                    </a:cxn>
                    <a:cxn ang="0">
                      <a:pos x="0" y="22"/>
                    </a:cxn>
                    <a:cxn ang="0">
                      <a:pos x="12" y="0"/>
                    </a:cxn>
                    <a:cxn ang="0">
                      <a:pos x="23" y="22"/>
                    </a:cxn>
                  </a:cxnLst>
                  <a:rect l="0" t="0" r="r" b="b"/>
                  <a:pathLst>
                    <a:path w="23" h="34">
                      <a:moveTo>
                        <a:pt x="23" y="22"/>
                      </a:moveTo>
                      <a:cubicBezTo>
                        <a:pt x="23" y="28"/>
                        <a:pt x="18" y="34"/>
                        <a:pt x="12" y="34"/>
                      </a:cubicBezTo>
                      <a:cubicBezTo>
                        <a:pt x="5" y="34"/>
                        <a:pt x="0" y="28"/>
                        <a:pt x="0" y="22"/>
                      </a:cubicBezTo>
                      <a:cubicBezTo>
                        <a:pt x="0" y="16"/>
                        <a:pt x="12" y="0"/>
                        <a:pt x="12" y="0"/>
                      </a:cubicBezTo>
                      <a:cubicBezTo>
                        <a:pt x="12" y="0"/>
                        <a:pt x="23" y="16"/>
                        <a:pt x="23" y="22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32" name="Freeform 54">
                  <a:extLst>
                    <a:ext uri="{FF2B5EF4-FFF2-40B4-BE49-F238E27FC236}">
                      <a16:creationId xmlns:a16="http://schemas.microsoft.com/office/drawing/2014/main" id="{D48892CD-4313-494D-B52C-D71E25796B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6913" y="2449513"/>
                  <a:ext cx="65088" cy="101600"/>
                </a:xfrm>
                <a:custGeom>
                  <a:avLst/>
                  <a:gdLst/>
                  <a:ahLst/>
                  <a:cxnLst>
                    <a:cxn ang="0">
                      <a:pos x="22" y="22"/>
                    </a:cxn>
                    <a:cxn ang="0">
                      <a:pos x="11" y="34"/>
                    </a:cxn>
                    <a:cxn ang="0">
                      <a:pos x="0" y="22"/>
                    </a:cxn>
                    <a:cxn ang="0">
                      <a:pos x="11" y="0"/>
                    </a:cxn>
                    <a:cxn ang="0">
                      <a:pos x="22" y="22"/>
                    </a:cxn>
                  </a:cxnLst>
                  <a:rect l="0" t="0" r="r" b="b"/>
                  <a:pathLst>
                    <a:path w="22" h="34">
                      <a:moveTo>
                        <a:pt x="22" y="22"/>
                      </a:moveTo>
                      <a:cubicBezTo>
                        <a:pt x="22" y="28"/>
                        <a:pt x="17" y="34"/>
                        <a:pt x="11" y="34"/>
                      </a:cubicBezTo>
                      <a:cubicBezTo>
                        <a:pt x="5" y="34"/>
                        <a:pt x="0" y="28"/>
                        <a:pt x="0" y="22"/>
                      </a:cubicBezTo>
                      <a:cubicBezTo>
                        <a:pt x="0" y="16"/>
                        <a:pt x="11" y="0"/>
                        <a:pt x="11" y="0"/>
                      </a:cubicBezTo>
                      <a:cubicBezTo>
                        <a:pt x="11" y="0"/>
                        <a:pt x="22" y="16"/>
                        <a:pt x="22" y="22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33" name="Freeform 55">
                  <a:extLst>
                    <a:ext uri="{FF2B5EF4-FFF2-40B4-BE49-F238E27FC236}">
                      <a16:creationId xmlns:a16="http://schemas.microsoft.com/office/drawing/2014/main" id="{4C7C375D-0D01-4692-A274-541E7399C9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2675" y="2449513"/>
                  <a:ext cx="68263" cy="101600"/>
                </a:xfrm>
                <a:custGeom>
                  <a:avLst/>
                  <a:gdLst/>
                  <a:ahLst/>
                  <a:cxnLst>
                    <a:cxn ang="0">
                      <a:pos x="23" y="22"/>
                    </a:cxn>
                    <a:cxn ang="0">
                      <a:pos x="12" y="34"/>
                    </a:cxn>
                    <a:cxn ang="0">
                      <a:pos x="0" y="22"/>
                    </a:cxn>
                    <a:cxn ang="0">
                      <a:pos x="12" y="0"/>
                    </a:cxn>
                    <a:cxn ang="0">
                      <a:pos x="23" y="22"/>
                    </a:cxn>
                  </a:cxnLst>
                  <a:rect l="0" t="0" r="r" b="b"/>
                  <a:pathLst>
                    <a:path w="23" h="34">
                      <a:moveTo>
                        <a:pt x="23" y="22"/>
                      </a:moveTo>
                      <a:cubicBezTo>
                        <a:pt x="23" y="28"/>
                        <a:pt x="18" y="34"/>
                        <a:pt x="12" y="34"/>
                      </a:cubicBezTo>
                      <a:cubicBezTo>
                        <a:pt x="5" y="34"/>
                        <a:pt x="0" y="28"/>
                        <a:pt x="0" y="22"/>
                      </a:cubicBezTo>
                      <a:cubicBezTo>
                        <a:pt x="0" y="16"/>
                        <a:pt x="12" y="0"/>
                        <a:pt x="12" y="0"/>
                      </a:cubicBezTo>
                      <a:cubicBezTo>
                        <a:pt x="12" y="0"/>
                        <a:pt x="23" y="16"/>
                        <a:pt x="23" y="22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rgbClr val="231F2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</p:grpSp>
        </p:grp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B3A0CADC-BB55-437E-97E5-60DA09CB8303}"/>
              </a:ext>
            </a:extLst>
          </p:cNvPr>
          <p:cNvGrpSpPr/>
          <p:nvPr/>
        </p:nvGrpSpPr>
        <p:grpSpPr>
          <a:xfrm>
            <a:off x="6473904" y="3976489"/>
            <a:ext cx="1190488" cy="332085"/>
            <a:chOff x="8738404" y="5538724"/>
            <a:chExt cx="1587317" cy="442780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A8F42A71-183F-49A2-8AAA-BB311B1A31E0}"/>
                </a:ext>
              </a:extLst>
            </p:cNvPr>
            <p:cNvSpPr txBox="1"/>
            <p:nvPr/>
          </p:nvSpPr>
          <p:spPr>
            <a:xfrm>
              <a:off x="9213199" y="5697789"/>
              <a:ext cx="1112522" cy="1246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685680">
                <a:lnSpc>
                  <a:spcPct val="90000"/>
                </a:lnSpc>
                <a:spcBef>
                  <a:spcPts val="300"/>
                </a:spcBef>
                <a:buClr>
                  <a:srgbClr val="0000FF"/>
                </a:buClr>
                <a:defRPr/>
              </a:pPr>
              <a:r>
                <a:rPr lang="nb-NO" sz="675" b="1" i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F96D513-9692-4780-8CF0-CA2468DF10BE}"/>
                </a:ext>
              </a:extLst>
            </p:cNvPr>
            <p:cNvGrpSpPr/>
            <p:nvPr/>
          </p:nvGrpSpPr>
          <p:grpSpPr>
            <a:xfrm>
              <a:off x="8738404" y="5538724"/>
              <a:ext cx="441824" cy="442780"/>
              <a:chOff x="8738404" y="5538724"/>
              <a:chExt cx="441824" cy="442780"/>
            </a:xfrm>
          </p:grpSpPr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7CA4E0C2-84EF-4F61-9F88-D53D614F66CA}"/>
                  </a:ext>
                </a:extLst>
              </p:cNvPr>
              <p:cNvSpPr/>
              <p:nvPr/>
            </p:nvSpPr>
            <p:spPr>
              <a:xfrm>
                <a:off x="8738404" y="5538724"/>
                <a:ext cx="441824" cy="44278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nb-NO" sz="1050" err="1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grpSp>
            <p:nvGrpSpPr>
              <p:cNvPr id="334" name="Groupe 362">
                <a:extLst>
                  <a:ext uri="{FF2B5EF4-FFF2-40B4-BE49-F238E27FC236}">
                    <a16:creationId xmlns:a16="http://schemas.microsoft.com/office/drawing/2014/main" id="{BF0FF1EE-F8D2-4498-B6D0-7FA4473FFDC0}"/>
                  </a:ext>
                </a:extLst>
              </p:cNvPr>
              <p:cNvGrpSpPr/>
              <p:nvPr/>
            </p:nvGrpSpPr>
            <p:grpSpPr>
              <a:xfrm>
                <a:off x="8804788" y="5576060"/>
                <a:ext cx="303132" cy="347122"/>
                <a:chOff x="363538" y="1962150"/>
                <a:chExt cx="334963" cy="401638"/>
              </a:xfrm>
            </p:grpSpPr>
            <p:sp>
              <p:nvSpPr>
                <p:cNvPr id="335" name="Freeform 343">
                  <a:extLst>
                    <a:ext uri="{FF2B5EF4-FFF2-40B4-BE49-F238E27FC236}">
                      <a16:creationId xmlns:a16="http://schemas.microsoft.com/office/drawing/2014/main" id="{16FF3F7D-67B8-450B-9E24-B9D5AEACEA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1326" y="2063750"/>
                  <a:ext cx="182563" cy="300038"/>
                </a:xfrm>
                <a:custGeom>
                  <a:avLst/>
                  <a:gdLst/>
                  <a:ahLst/>
                  <a:cxnLst>
                    <a:cxn ang="0">
                      <a:pos x="60" y="76"/>
                    </a:cxn>
                    <a:cxn ang="0">
                      <a:pos x="81" y="40"/>
                    </a:cxn>
                    <a:cxn ang="0">
                      <a:pos x="40" y="0"/>
                    </a:cxn>
                    <a:cxn ang="0">
                      <a:pos x="0" y="40"/>
                    </a:cxn>
                    <a:cxn ang="0">
                      <a:pos x="21" y="76"/>
                    </a:cxn>
                    <a:cxn ang="0">
                      <a:pos x="21" y="95"/>
                    </a:cxn>
                    <a:cxn ang="0">
                      <a:pos x="60" y="95"/>
                    </a:cxn>
                    <a:cxn ang="0">
                      <a:pos x="60" y="117"/>
                    </a:cxn>
                    <a:cxn ang="0">
                      <a:pos x="51" y="126"/>
                    </a:cxn>
                    <a:cxn ang="0">
                      <a:pos x="51" y="126"/>
                    </a:cxn>
                    <a:cxn ang="0">
                      <a:pos x="40" y="133"/>
                    </a:cxn>
                    <a:cxn ang="0">
                      <a:pos x="29" y="126"/>
                    </a:cxn>
                    <a:cxn ang="0">
                      <a:pos x="29" y="126"/>
                    </a:cxn>
                    <a:cxn ang="0">
                      <a:pos x="21" y="117"/>
                    </a:cxn>
                    <a:cxn ang="0">
                      <a:pos x="21" y="109"/>
                    </a:cxn>
                  </a:cxnLst>
                  <a:rect l="0" t="0" r="r" b="b"/>
                  <a:pathLst>
                    <a:path w="81" h="133">
                      <a:moveTo>
                        <a:pt x="60" y="76"/>
                      </a:moveTo>
                      <a:cubicBezTo>
                        <a:pt x="72" y="69"/>
                        <a:pt x="81" y="56"/>
                        <a:pt x="81" y="40"/>
                      </a:cubicBezTo>
                      <a:cubicBezTo>
                        <a:pt x="81" y="18"/>
                        <a:pt x="63" y="0"/>
                        <a:pt x="40" y="0"/>
                      </a:cubicBezTo>
                      <a:cubicBezTo>
                        <a:pt x="18" y="0"/>
                        <a:pt x="0" y="18"/>
                        <a:pt x="0" y="40"/>
                      </a:cubicBezTo>
                      <a:cubicBezTo>
                        <a:pt x="0" y="56"/>
                        <a:pt x="8" y="69"/>
                        <a:pt x="21" y="76"/>
                      </a:cubicBezTo>
                      <a:cubicBezTo>
                        <a:pt x="21" y="95"/>
                        <a:pt x="21" y="95"/>
                        <a:pt x="21" y="95"/>
                      </a:cubicBezTo>
                      <a:cubicBezTo>
                        <a:pt x="60" y="95"/>
                        <a:pt x="60" y="95"/>
                        <a:pt x="60" y="95"/>
                      </a:cubicBezTo>
                      <a:cubicBezTo>
                        <a:pt x="60" y="117"/>
                        <a:pt x="60" y="117"/>
                        <a:pt x="60" y="117"/>
                      </a:cubicBezTo>
                      <a:cubicBezTo>
                        <a:pt x="60" y="120"/>
                        <a:pt x="56" y="124"/>
                        <a:pt x="51" y="126"/>
                      </a:cubicBezTo>
                      <a:cubicBezTo>
                        <a:pt x="51" y="126"/>
                        <a:pt x="51" y="126"/>
                        <a:pt x="51" y="126"/>
                      </a:cubicBezTo>
                      <a:cubicBezTo>
                        <a:pt x="51" y="130"/>
                        <a:pt x="46" y="133"/>
                        <a:pt x="40" y="133"/>
                      </a:cubicBezTo>
                      <a:cubicBezTo>
                        <a:pt x="34" y="133"/>
                        <a:pt x="29" y="130"/>
                        <a:pt x="29" y="126"/>
                      </a:cubicBezTo>
                      <a:cubicBezTo>
                        <a:pt x="29" y="126"/>
                        <a:pt x="29" y="126"/>
                        <a:pt x="29" y="126"/>
                      </a:cubicBezTo>
                      <a:cubicBezTo>
                        <a:pt x="24" y="124"/>
                        <a:pt x="21" y="120"/>
                        <a:pt x="21" y="117"/>
                      </a:cubicBezTo>
                      <a:cubicBezTo>
                        <a:pt x="21" y="109"/>
                        <a:pt x="21" y="109"/>
                        <a:pt x="21" y="109"/>
                      </a:cubicBezTo>
                    </a:path>
                  </a:pathLst>
                </a:custGeom>
                <a:noFill/>
                <a:ln w="12700" cap="rnd">
                  <a:solidFill>
                    <a:srgbClr val="1A171A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36" name="Freeform 344">
                  <a:extLst>
                    <a:ext uri="{FF2B5EF4-FFF2-40B4-BE49-F238E27FC236}">
                      <a16:creationId xmlns:a16="http://schemas.microsoft.com/office/drawing/2014/main" id="{4D7B253A-6D64-4301-A1E0-F4362C1545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7838" y="2093913"/>
                  <a:ext cx="63500" cy="66675"/>
                </a:xfrm>
                <a:custGeom>
                  <a:avLst/>
                  <a:gdLst/>
                  <a:ahLst/>
                  <a:cxnLst>
                    <a:cxn ang="0">
                      <a:pos x="0" y="29"/>
                    </a:cxn>
                    <a:cxn ang="0">
                      <a:pos x="28" y="0"/>
                    </a:cxn>
                  </a:cxnLst>
                  <a:rect l="0" t="0" r="r" b="b"/>
                  <a:pathLst>
                    <a:path w="28" h="29">
                      <a:moveTo>
                        <a:pt x="0" y="29"/>
                      </a:moveTo>
                      <a:cubicBezTo>
                        <a:pt x="0" y="13"/>
                        <a:pt x="13" y="0"/>
                        <a:pt x="28" y="0"/>
                      </a:cubicBezTo>
                    </a:path>
                  </a:pathLst>
                </a:custGeom>
                <a:noFill/>
                <a:ln w="12700" cap="rnd">
                  <a:solidFill>
                    <a:srgbClr val="1A171A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37" name="Line 345">
                  <a:extLst>
                    <a:ext uri="{FF2B5EF4-FFF2-40B4-BE49-F238E27FC236}">
                      <a16:creationId xmlns:a16="http://schemas.microsoft.com/office/drawing/2014/main" id="{D233B4E5-A9AD-492F-BCCC-16D8DB47A4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31813" y="1962150"/>
                  <a:ext cx="1588" cy="66675"/>
                </a:xfrm>
                <a:prstGeom prst="line">
                  <a:avLst/>
                </a:prstGeom>
                <a:noFill/>
                <a:ln w="12700" cap="rnd">
                  <a:solidFill>
                    <a:srgbClr val="1A171A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38" name="Line 346">
                  <a:extLst>
                    <a:ext uri="{FF2B5EF4-FFF2-40B4-BE49-F238E27FC236}">
                      <a16:creationId xmlns:a16="http://schemas.microsoft.com/office/drawing/2014/main" id="{6C7434EC-C63D-4C93-BEB7-B37AA3273C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65126" y="2055813"/>
                  <a:ext cx="58738" cy="34925"/>
                </a:xfrm>
                <a:prstGeom prst="line">
                  <a:avLst/>
                </a:prstGeom>
                <a:noFill/>
                <a:ln w="12700" cap="rnd">
                  <a:solidFill>
                    <a:srgbClr val="1A171A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39" name="Line 347">
                  <a:extLst>
                    <a:ext uri="{FF2B5EF4-FFF2-40B4-BE49-F238E27FC236}">
                      <a16:creationId xmlns:a16="http://schemas.microsoft.com/office/drawing/2014/main" id="{8714CF2D-FA8A-4165-95A4-FD68BE0FD4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63538" y="2214563"/>
                  <a:ext cx="55563" cy="33338"/>
                </a:xfrm>
                <a:prstGeom prst="line">
                  <a:avLst/>
                </a:prstGeom>
                <a:noFill/>
                <a:ln w="12700" cap="rnd">
                  <a:solidFill>
                    <a:srgbClr val="1A171A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40" name="Line 348">
                  <a:extLst>
                    <a:ext uri="{FF2B5EF4-FFF2-40B4-BE49-F238E27FC236}">
                      <a16:creationId xmlns:a16="http://schemas.microsoft.com/office/drawing/2014/main" id="{7A48FE5C-8711-4AFC-893E-75333B9371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8176" y="2220913"/>
                  <a:ext cx="55563" cy="31750"/>
                </a:xfrm>
                <a:prstGeom prst="line">
                  <a:avLst/>
                </a:prstGeom>
                <a:noFill/>
                <a:ln w="12700" cap="rnd">
                  <a:solidFill>
                    <a:srgbClr val="1A171A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41" name="Line 349">
                  <a:extLst>
                    <a:ext uri="{FF2B5EF4-FFF2-40B4-BE49-F238E27FC236}">
                      <a16:creationId xmlns:a16="http://schemas.microsoft.com/office/drawing/2014/main" id="{14A9BC8F-188F-4A93-83F7-D7F2E46A51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39763" y="2060575"/>
                  <a:ext cx="58738" cy="33338"/>
                </a:xfrm>
                <a:prstGeom prst="line">
                  <a:avLst/>
                </a:prstGeom>
                <a:noFill/>
                <a:ln w="12700" cap="rnd">
                  <a:solidFill>
                    <a:srgbClr val="1A171A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</p:grpSp>
        </p:grp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462B4914-C9B3-441B-A072-FD204B2B484C}"/>
              </a:ext>
            </a:extLst>
          </p:cNvPr>
          <p:cNvGrpSpPr/>
          <p:nvPr/>
        </p:nvGrpSpPr>
        <p:grpSpPr>
          <a:xfrm>
            <a:off x="6463176" y="3191058"/>
            <a:ext cx="1190488" cy="332085"/>
            <a:chOff x="8724100" y="4491482"/>
            <a:chExt cx="1587317" cy="442780"/>
          </a:xfrm>
        </p:grpSpPr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5915B67-5414-4068-AB4B-602929D7C561}"/>
                </a:ext>
              </a:extLst>
            </p:cNvPr>
            <p:cNvSpPr/>
            <p:nvPr/>
          </p:nvSpPr>
          <p:spPr>
            <a:xfrm>
              <a:off x="8724100" y="4491482"/>
              <a:ext cx="441824" cy="44278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nb-NO" sz="1050" err="1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75BBC6C9-3E5F-4DCA-AE46-ECE664D3E916}"/>
                </a:ext>
              </a:extLst>
            </p:cNvPr>
            <p:cNvGrpSpPr/>
            <p:nvPr/>
          </p:nvGrpSpPr>
          <p:grpSpPr>
            <a:xfrm>
              <a:off x="8830962" y="4517052"/>
              <a:ext cx="1480455" cy="324000"/>
              <a:chOff x="8830962" y="4517052"/>
              <a:chExt cx="1480455" cy="324000"/>
            </a:xfrm>
          </p:grpSpPr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16C7410D-EF8E-492C-983B-7F20DF33A8EB}"/>
                  </a:ext>
                </a:extLst>
              </p:cNvPr>
              <p:cNvSpPr txBox="1"/>
              <p:nvPr/>
            </p:nvSpPr>
            <p:spPr>
              <a:xfrm>
                <a:off x="9198894" y="4650547"/>
                <a:ext cx="1112523" cy="1246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685680">
                  <a:lnSpc>
                    <a:spcPct val="90000"/>
                  </a:lnSpc>
                  <a:spcBef>
                    <a:spcPts val="300"/>
                  </a:spcBef>
                  <a:buClr>
                    <a:srgbClr val="0000FF"/>
                  </a:buClr>
                  <a:defRPr/>
                </a:pPr>
                <a:r>
                  <a:rPr lang="nb-NO" sz="675" b="1" i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Insurance </a:t>
                </a:r>
              </a:p>
            </p:txBody>
          </p:sp>
          <p:grpSp>
            <p:nvGrpSpPr>
              <p:cNvPr id="342" name="Groupe 375">
                <a:extLst>
                  <a:ext uri="{FF2B5EF4-FFF2-40B4-BE49-F238E27FC236}">
                    <a16:creationId xmlns:a16="http://schemas.microsoft.com/office/drawing/2014/main" id="{F4D18E28-6762-4176-A1ED-2CE07486F6CC}"/>
                  </a:ext>
                </a:extLst>
              </p:cNvPr>
              <p:cNvGrpSpPr/>
              <p:nvPr/>
            </p:nvGrpSpPr>
            <p:grpSpPr>
              <a:xfrm>
                <a:off x="8830962" y="4517052"/>
                <a:ext cx="216000" cy="324000"/>
                <a:chOff x="5672138" y="2676525"/>
                <a:chExt cx="242888" cy="395288"/>
              </a:xfrm>
            </p:grpSpPr>
            <p:sp>
              <p:nvSpPr>
                <p:cNvPr id="343" name="Freeform 443">
                  <a:extLst>
                    <a:ext uri="{FF2B5EF4-FFF2-40B4-BE49-F238E27FC236}">
                      <a16:creationId xmlns:a16="http://schemas.microsoft.com/office/drawing/2014/main" id="{9DB29E77-A1CE-460E-ADD3-C7593158BE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72138" y="2676525"/>
                  <a:ext cx="242888" cy="395288"/>
                </a:xfrm>
                <a:custGeom>
                  <a:avLst/>
                  <a:gdLst/>
                  <a:ahLst/>
                  <a:cxnLst>
                    <a:cxn ang="0">
                      <a:pos x="37" y="83"/>
                    </a:cxn>
                    <a:cxn ang="0">
                      <a:pos x="100" y="83"/>
                    </a:cxn>
                    <a:cxn ang="0">
                      <a:pos x="108" y="90"/>
                    </a:cxn>
                    <a:cxn ang="0">
                      <a:pos x="108" y="171"/>
                    </a:cxn>
                    <a:cxn ang="0">
                      <a:pos x="104" y="175"/>
                    </a:cxn>
                    <a:cxn ang="0">
                      <a:pos x="6" y="175"/>
                    </a:cxn>
                    <a:cxn ang="0">
                      <a:pos x="0" y="170"/>
                    </a:cxn>
                    <a:cxn ang="0">
                      <a:pos x="0" y="89"/>
                    </a:cxn>
                    <a:cxn ang="0">
                      <a:pos x="6" y="83"/>
                    </a:cxn>
                    <a:cxn ang="0">
                      <a:pos x="28" y="83"/>
                    </a:cxn>
                    <a:cxn ang="0">
                      <a:pos x="28" y="48"/>
                    </a:cxn>
                    <a:cxn ang="0">
                      <a:pos x="54" y="23"/>
                    </a:cxn>
                    <a:cxn ang="0">
                      <a:pos x="81" y="47"/>
                    </a:cxn>
                    <a:cxn ang="0">
                      <a:pos x="81" y="68"/>
                    </a:cxn>
                    <a:cxn ang="0">
                      <a:pos x="98" y="68"/>
                    </a:cxn>
                    <a:cxn ang="0">
                      <a:pos x="98" y="47"/>
                    </a:cxn>
                    <a:cxn ang="0">
                      <a:pos x="77" y="12"/>
                    </a:cxn>
                    <a:cxn ang="0">
                      <a:pos x="28" y="14"/>
                    </a:cxn>
                    <a:cxn ang="0">
                      <a:pos x="9" y="46"/>
                    </a:cxn>
                    <a:cxn ang="0">
                      <a:pos x="9" y="68"/>
                    </a:cxn>
                  </a:cxnLst>
                  <a:rect l="0" t="0" r="r" b="b"/>
                  <a:pathLst>
                    <a:path w="108" h="175">
                      <a:moveTo>
                        <a:pt x="37" y="83"/>
                      </a:moveTo>
                      <a:cubicBezTo>
                        <a:pt x="100" y="83"/>
                        <a:pt x="100" y="83"/>
                        <a:pt x="100" y="83"/>
                      </a:cubicBezTo>
                      <a:cubicBezTo>
                        <a:pt x="104" y="83"/>
                        <a:pt x="108" y="87"/>
                        <a:pt x="108" y="90"/>
                      </a:cubicBezTo>
                      <a:cubicBezTo>
                        <a:pt x="108" y="171"/>
                        <a:pt x="108" y="171"/>
                        <a:pt x="108" y="171"/>
                      </a:cubicBezTo>
                      <a:cubicBezTo>
                        <a:pt x="108" y="174"/>
                        <a:pt x="106" y="175"/>
                        <a:pt x="104" y="175"/>
                      </a:cubicBezTo>
                      <a:cubicBezTo>
                        <a:pt x="6" y="175"/>
                        <a:pt x="6" y="175"/>
                        <a:pt x="6" y="175"/>
                      </a:cubicBezTo>
                      <a:cubicBezTo>
                        <a:pt x="3" y="175"/>
                        <a:pt x="0" y="173"/>
                        <a:pt x="0" y="170"/>
                      </a:cubicBezTo>
                      <a:cubicBezTo>
                        <a:pt x="0" y="89"/>
                        <a:pt x="0" y="89"/>
                        <a:pt x="0" y="89"/>
                      </a:cubicBezTo>
                      <a:cubicBezTo>
                        <a:pt x="0" y="85"/>
                        <a:pt x="2" y="83"/>
                        <a:pt x="6" y="83"/>
                      </a:cubicBezTo>
                      <a:cubicBezTo>
                        <a:pt x="28" y="83"/>
                        <a:pt x="28" y="83"/>
                        <a:pt x="28" y="83"/>
                      </a:cubicBezTo>
                      <a:cubicBezTo>
                        <a:pt x="28" y="48"/>
                        <a:pt x="28" y="48"/>
                        <a:pt x="28" y="48"/>
                      </a:cubicBezTo>
                      <a:cubicBezTo>
                        <a:pt x="27" y="31"/>
                        <a:pt x="44" y="23"/>
                        <a:pt x="54" y="23"/>
                      </a:cubicBezTo>
                      <a:cubicBezTo>
                        <a:pt x="66" y="23"/>
                        <a:pt x="81" y="35"/>
                        <a:pt x="81" y="47"/>
                      </a:cubicBezTo>
                      <a:cubicBezTo>
                        <a:pt x="81" y="68"/>
                        <a:pt x="81" y="68"/>
                        <a:pt x="81" y="68"/>
                      </a:cubicBezTo>
                      <a:cubicBezTo>
                        <a:pt x="98" y="68"/>
                        <a:pt x="98" y="68"/>
                        <a:pt x="98" y="68"/>
                      </a:cubicBezTo>
                      <a:cubicBezTo>
                        <a:pt x="98" y="61"/>
                        <a:pt x="98" y="54"/>
                        <a:pt x="98" y="47"/>
                      </a:cubicBezTo>
                      <a:cubicBezTo>
                        <a:pt x="98" y="32"/>
                        <a:pt x="89" y="21"/>
                        <a:pt x="77" y="12"/>
                      </a:cubicBezTo>
                      <a:cubicBezTo>
                        <a:pt x="61" y="0"/>
                        <a:pt x="36" y="6"/>
                        <a:pt x="28" y="14"/>
                      </a:cubicBezTo>
                      <a:cubicBezTo>
                        <a:pt x="20" y="20"/>
                        <a:pt x="9" y="30"/>
                        <a:pt x="9" y="46"/>
                      </a:cubicBezTo>
                      <a:cubicBezTo>
                        <a:pt x="9" y="53"/>
                        <a:pt x="9" y="61"/>
                        <a:pt x="9" y="68"/>
                      </a:cubicBezTo>
                    </a:path>
                  </a:pathLst>
                </a:custGeom>
                <a:noFill/>
                <a:ln w="12700" cap="rnd">
                  <a:solidFill>
                    <a:srgbClr val="191619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44" name="Freeform 444">
                  <a:extLst>
                    <a:ext uri="{FF2B5EF4-FFF2-40B4-BE49-F238E27FC236}">
                      <a16:creationId xmlns:a16="http://schemas.microsoft.com/office/drawing/2014/main" id="{69026226-9BE0-47AE-BF72-941C0791D5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75326" y="2927350"/>
                  <a:ext cx="31750" cy="31750"/>
                </a:xfrm>
                <a:custGeom>
                  <a:avLst/>
                  <a:gdLst/>
                  <a:ahLst/>
                  <a:cxnLst>
                    <a:cxn ang="0">
                      <a:pos x="0" y="7"/>
                    </a:cxn>
                    <a:cxn ang="0">
                      <a:pos x="7" y="0"/>
                    </a:cxn>
                    <a:cxn ang="0">
                      <a:pos x="7" y="0"/>
                    </a:cxn>
                    <a:cxn ang="0">
                      <a:pos x="7" y="0"/>
                    </a:cxn>
                    <a:cxn ang="0">
                      <a:pos x="14" y="7"/>
                    </a:cxn>
                    <a:cxn ang="0">
                      <a:pos x="14" y="7"/>
                    </a:cxn>
                    <a:cxn ang="0">
                      <a:pos x="14" y="7"/>
                    </a:cxn>
                    <a:cxn ang="0">
                      <a:pos x="7" y="14"/>
                    </a:cxn>
                    <a:cxn ang="0">
                      <a:pos x="7" y="14"/>
                    </a:cxn>
                    <a:cxn ang="0">
                      <a:pos x="7" y="14"/>
                    </a:cxn>
                    <a:cxn ang="0">
                      <a:pos x="0" y="7"/>
                    </a:cxn>
                    <a:cxn ang="0">
                      <a:pos x="0" y="7"/>
                    </a:cxn>
                  </a:cxnLst>
                  <a:rect l="0" t="0" r="r" b="b"/>
                  <a:pathLst>
                    <a:path w="14" h="14">
                      <a:moveTo>
                        <a:pt x="0" y="7"/>
                      </a:moveTo>
                      <a:cubicBezTo>
                        <a:pt x="0" y="3"/>
                        <a:pt x="3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11" y="0"/>
                        <a:pt x="14" y="3"/>
                        <a:pt x="14" y="7"/>
                      </a:cubicBezTo>
                      <a:cubicBezTo>
                        <a:pt x="14" y="7"/>
                        <a:pt x="14" y="7"/>
                        <a:pt x="14" y="7"/>
                      </a:cubicBezTo>
                      <a:cubicBezTo>
                        <a:pt x="14" y="7"/>
                        <a:pt x="14" y="7"/>
                        <a:pt x="14" y="7"/>
                      </a:cubicBezTo>
                      <a:cubicBezTo>
                        <a:pt x="14" y="11"/>
                        <a:pt x="11" y="14"/>
                        <a:pt x="7" y="14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3" y="14"/>
                        <a:pt x="0" y="11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close/>
                    </a:path>
                  </a:pathLst>
                </a:custGeom>
                <a:noFill/>
                <a:ln w="12700" cap="rnd">
                  <a:solidFill>
                    <a:srgbClr val="191619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45" name="Line 445">
                  <a:extLst>
                    <a:ext uri="{FF2B5EF4-FFF2-40B4-BE49-F238E27FC236}">
                      <a16:creationId xmlns:a16="http://schemas.microsoft.com/office/drawing/2014/main" id="{EBE04383-E5BA-4363-9A53-4696F00F99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91201" y="2955925"/>
                  <a:ext cx="1588" cy="30163"/>
                </a:xfrm>
                <a:prstGeom prst="line">
                  <a:avLst/>
                </a:prstGeom>
                <a:noFill/>
                <a:ln w="12700" cap="rnd">
                  <a:solidFill>
                    <a:srgbClr val="191619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</p:grpSp>
        </p:grp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1D2F6B71-E454-4969-98FF-134099CBB3D6}"/>
              </a:ext>
            </a:extLst>
          </p:cNvPr>
          <p:cNvGrpSpPr/>
          <p:nvPr/>
        </p:nvGrpSpPr>
        <p:grpSpPr>
          <a:xfrm>
            <a:off x="6468540" y="3583773"/>
            <a:ext cx="1190488" cy="332085"/>
            <a:chOff x="8731252" y="5015103"/>
            <a:chExt cx="1587317" cy="442780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7D35577D-3072-4AE6-9A05-C6603CD1CDEB}"/>
                </a:ext>
              </a:extLst>
            </p:cNvPr>
            <p:cNvSpPr txBox="1"/>
            <p:nvPr/>
          </p:nvSpPr>
          <p:spPr>
            <a:xfrm>
              <a:off x="9206047" y="5174168"/>
              <a:ext cx="1112522" cy="1246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685680">
                <a:lnSpc>
                  <a:spcPct val="90000"/>
                </a:lnSpc>
                <a:spcBef>
                  <a:spcPts val="300"/>
                </a:spcBef>
                <a:buClr>
                  <a:srgbClr val="0000FF"/>
                </a:buClr>
                <a:defRPr/>
              </a:pPr>
              <a:r>
                <a:rPr lang="nb-NO" sz="675" b="1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Replacementcar</a:t>
              </a:r>
              <a:endParaRPr lang="nb-NO" sz="675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39547B-0954-4D3D-B029-B686F8BCDE9C}"/>
                </a:ext>
              </a:extLst>
            </p:cNvPr>
            <p:cNvGrpSpPr/>
            <p:nvPr/>
          </p:nvGrpSpPr>
          <p:grpSpPr>
            <a:xfrm>
              <a:off x="8731252" y="5015103"/>
              <a:ext cx="441824" cy="442780"/>
              <a:chOff x="8731252" y="5015103"/>
              <a:chExt cx="441824" cy="442780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44254F47-7973-476E-ADAE-3C850447945A}"/>
                  </a:ext>
                </a:extLst>
              </p:cNvPr>
              <p:cNvSpPr/>
              <p:nvPr/>
            </p:nvSpPr>
            <p:spPr>
              <a:xfrm>
                <a:off x="8731252" y="5015103"/>
                <a:ext cx="441824" cy="44278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nb-NO" sz="1050" err="1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grpSp>
            <p:nvGrpSpPr>
              <p:cNvPr id="346" name="Group 128">
                <a:extLst>
                  <a:ext uri="{FF2B5EF4-FFF2-40B4-BE49-F238E27FC236}">
                    <a16:creationId xmlns:a16="http://schemas.microsoft.com/office/drawing/2014/main" id="{DC51276B-E44C-4404-9970-B5EB15D19E3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72988" y="5138829"/>
                <a:ext cx="360000" cy="180000"/>
                <a:chOff x="1903413" y="2701925"/>
                <a:chExt cx="1381125" cy="563563"/>
              </a:xfrm>
            </p:grpSpPr>
            <p:sp>
              <p:nvSpPr>
                <p:cNvPr id="347" name="Freeform 49">
                  <a:extLst>
                    <a:ext uri="{FF2B5EF4-FFF2-40B4-BE49-F238E27FC236}">
                      <a16:creationId xmlns:a16="http://schemas.microsoft.com/office/drawing/2014/main" id="{CDB01DF3-EE67-4C67-B091-A42C297769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6738" y="3109913"/>
                  <a:ext cx="168275" cy="93663"/>
                </a:xfrm>
                <a:custGeom>
                  <a:avLst/>
                  <a:gdLst>
                    <a:gd name="T0" fmla="*/ 2147483647 w 57"/>
                    <a:gd name="T1" fmla="*/ 0 h 32"/>
                    <a:gd name="T2" fmla="*/ 0 w 57"/>
                    <a:gd name="T3" fmla="*/ 0 h 32"/>
                    <a:gd name="T4" fmla="*/ 2147483647 w 57"/>
                    <a:gd name="T5" fmla="*/ 2147483647 h 32"/>
                    <a:gd name="T6" fmla="*/ 2147483647 w 57"/>
                    <a:gd name="T7" fmla="*/ 2147483647 h 32"/>
                    <a:gd name="T8" fmla="*/ 2147483647 w 57"/>
                    <a:gd name="T9" fmla="*/ 2147483647 h 32"/>
                    <a:gd name="T10" fmla="*/ 2147483647 w 57"/>
                    <a:gd name="T11" fmla="*/ 0 h 3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7"/>
                    <a:gd name="T19" fmla="*/ 0 h 32"/>
                    <a:gd name="T20" fmla="*/ 57 w 57"/>
                    <a:gd name="T21" fmla="*/ 32 h 3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7" h="32">
                      <a:moveTo>
                        <a:pt x="57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5"/>
                        <a:pt x="2" y="10"/>
                        <a:pt x="2" y="15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6" y="32"/>
                        <a:pt x="17" y="31"/>
                        <a:pt x="36" y="28"/>
                      </a:cubicBezTo>
                      <a:cubicBezTo>
                        <a:pt x="48" y="26"/>
                        <a:pt x="52" y="15"/>
                        <a:pt x="57" y="0"/>
                      </a:cubicBezTo>
                      <a:close/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IN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48" name="Oval 50">
                  <a:extLst>
                    <a:ext uri="{FF2B5EF4-FFF2-40B4-BE49-F238E27FC236}">
                      <a16:creationId xmlns:a16="http://schemas.microsoft.com/office/drawing/2014/main" id="{F606CE32-9589-4A56-B12F-557709E005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51150" y="3041650"/>
                  <a:ext cx="223837" cy="223838"/>
                </a:xfrm>
                <a:prstGeom prst="ellipse">
                  <a:avLst/>
                </a:prstGeom>
                <a:noFill/>
                <a:ln w="11113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00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349" name="Freeform 51">
                  <a:extLst>
                    <a:ext uri="{FF2B5EF4-FFF2-40B4-BE49-F238E27FC236}">
                      <a16:creationId xmlns:a16="http://schemas.microsoft.com/office/drawing/2014/main" id="{F23CD288-FA92-43E7-BBEB-899EE664AB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9175" y="3109913"/>
                  <a:ext cx="533400" cy="96838"/>
                </a:xfrm>
                <a:custGeom>
                  <a:avLst/>
                  <a:gdLst>
                    <a:gd name="T0" fmla="*/ 2147483647 w 181"/>
                    <a:gd name="T1" fmla="*/ 2147483647 h 33"/>
                    <a:gd name="T2" fmla="*/ 2147483647 w 181"/>
                    <a:gd name="T3" fmla="*/ 2147483647 h 33"/>
                    <a:gd name="T4" fmla="*/ 2147483647 w 181"/>
                    <a:gd name="T5" fmla="*/ 2147483647 h 33"/>
                    <a:gd name="T6" fmla="*/ 2147483647 w 181"/>
                    <a:gd name="T7" fmla="*/ 2147483647 h 33"/>
                    <a:gd name="T8" fmla="*/ 0 w 181"/>
                    <a:gd name="T9" fmla="*/ 0 h 33"/>
                    <a:gd name="T10" fmla="*/ 2147483647 w 181"/>
                    <a:gd name="T11" fmla="*/ 0 h 33"/>
                    <a:gd name="T12" fmla="*/ 2147483647 w 181"/>
                    <a:gd name="T13" fmla="*/ 2147483647 h 3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81"/>
                    <a:gd name="T22" fmla="*/ 0 h 33"/>
                    <a:gd name="T23" fmla="*/ 181 w 181"/>
                    <a:gd name="T24" fmla="*/ 33 h 3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81" h="33">
                      <a:moveTo>
                        <a:pt x="178" y="15"/>
                      </a:moveTo>
                      <a:cubicBezTo>
                        <a:pt x="178" y="33"/>
                        <a:pt x="178" y="33"/>
                        <a:pt x="178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2" y="15"/>
                        <a:pt x="2" y="15"/>
                        <a:pt x="2" y="15"/>
                      </a:cubicBezTo>
                      <a:cubicBezTo>
                        <a:pt x="2" y="10"/>
                        <a:pt x="2" y="5"/>
                        <a:pt x="0" y="0"/>
                      </a:cubicBezTo>
                      <a:cubicBezTo>
                        <a:pt x="181" y="0"/>
                        <a:pt x="181" y="0"/>
                        <a:pt x="181" y="0"/>
                      </a:cubicBezTo>
                      <a:cubicBezTo>
                        <a:pt x="179" y="5"/>
                        <a:pt x="178" y="10"/>
                        <a:pt x="178" y="15"/>
                      </a:cubicBezTo>
                      <a:close/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IN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50" name="Freeform 52">
                  <a:extLst>
                    <a:ext uri="{FF2B5EF4-FFF2-40B4-BE49-F238E27FC236}">
                      <a16:creationId xmlns:a16="http://schemas.microsoft.com/office/drawing/2014/main" id="{2501EB24-B449-4EF5-A423-CC0441255A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3413" y="2701925"/>
                  <a:ext cx="1381125" cy="366713"/>
                </a:xfrm>
                <a:custGeom>
                  <a:avLst/>
                  <a:gdLst>
                    <a:gd name="T0" fmla="*/ 0 w 469"/>
                    <a:gd name="T1" fmla="*/ 2147483647 h 125"/>
                    <a:gd name="T2" fmla="*/ 0 w 469"/>
                    <a:gd name="T3" fmla="*/ 2147483647 h 125"/>
                    <a:gd name="T4" fmla="*/ 2147483647 w 469"/>
                    <a:gd name="T5" fmla="*/ 2147483647 h 125"/>
                    <a:gd name="T6" fmla="*/ 2147483647 w 469"/>
                    <a:gd name="T7" fmla="*/ 2147483647 h 125"/>
                    <a:gd name="T8" fmla="*/ 2147483647 w 469"/>
                    <a:gd name="T9" fmla="*/ 2147483647 h 125"/>
                    <a:gd name="T10" fmla="*/ 2147483647 w 469"/>
                    <a:gd name="T11" fmla="*/ 2147483647 h 125"/>
                    <a:gd name="T12" fmla="*/ 2147483647 w 469"/>
                    <a:gd name="T13" fmla="*/ 2147483647 h 125"/>
                    <a:gd name="T14" fmla="*/ 2147483647 w 469"/>
                    <a:gd name="T15" fmla="*/ 2147483647 h 125"/>
                    <a:gd name="T16" fmla="*/ 2147483647 w 469"/>
                    <a:gd name="T17" fmla="*/ 2147483647 h 125"/>
                    <a:gd name="T18" fmla="*/ 2147483647 w 469"/>
                    <a:gd name="T19" fmla="*/ 2147483647 h 125"/>
                    <a:gd name="T20" fmla="*/ 2147483647 w 469"/>
                    <a:gd name="T21" fmla="*/ 2147483647 h 125"/>
                    <a:gd name="T22" fmla="*/ 2147483647 w 469"/>
                    <a:gd name="T23" fmla="*/ 2147483647 h 125"/>
                    <a:gd name="T24" fmla="*/ 2147483647 w 469"/>
                    <a:gd name="T25" fmla="*/ 2147483647 h 125"/>
                    <a:gd name="T26" fmla="*/ 2147483647 w 469"/>
                    <a:gd name="T27" fmla="*/ 2147483647 h 125"/>
                    <a:gd name="T28" fmla="*/ 2147483647 w 469"/>
                    <a:gd name="T29" fmla="*/ 2147483647 h 125"/>
                    <a:gd name="T30" fmla="*/ 2147483647 w 469"/>
                    <a:gd name="T31" fmla="*/ 2147483647 h 125"/>
                    <a:gd name="T32" fmla="*/ 2147483647 w 469"/>
                    <a:gd name="T33" fmla="*/ 2147483647 h 125"/>
                    <a:gd name="T34" fmla="*/ 2147483647 w 469"/>
                    <a:gd name="T35" fmla="*/ 2147483647 h 125"/>
                    <a:gd name="T36" fmla="*/ 2147483647 w 469"/>
                    <a:gd name="T37" fmla="*/ 2147483647 h 125"/>
                    <a:gd name="T38" fmla="*/ 2147483647 w 469"/>
                    <a:gd name="T39" fmla="*/ 2147483647 h 125"/>
                    <a:gd name="T40" fmla="*/ 2147483647 w 469"/>
                    <a:gd name="T41" fmla="*/ 2147483647 h 125"/>
                    <a:gd name="T42" fmla="*/ 2147483647 w 469"/>
                    <a:gd name="T43" fmla="*/ 2147483647 h 125"/>
                    <a:gd name="T44" fmla="*/ 2147483647 w 469"/>
                    <a:gd name="T45" fmla="*/ 2147483647 h 125"/>
                    <a:gd name="T46" fmla="*/ 2147483647 w 469"/>
                    <a:gd name="T47" fmla="*/ 2147483647 h 125"/>
                    <a:gd name="T48" fmla="*/ 2147483647 w 469"/>
                    <a:gd name="T49" fmla="*/ 2147483647 h 125"/>
                    <a:gd name="T50" fmla="*/ 2147483647 w 469"/>
                    <a:gd name="T51" fmla="*/ 2147483647 h 125"/>
                    <a:gd name="T52" fmla="*/ 2147483647 w 469"/>
                    <a:gd name="T53" fmla="*/ 2147483647 h 125"/>
                    <a:gd name="T54" fmla="*/ 2147483647 w 469"/>
                    <a:gd name="T55" fmla="*/ 2147483647 h 125"/>
                    <a:gd name="T56" fmla="*/ 2147483647 w 469"/>
                    <a:gd name="T57" fmla="*/ 2147483647 h 125"/>
                    <a:gd name="T58" fmla="*/ 2147483647 w 469"/>
                    <a:gd name="T59" fmla="*/ 2147483647 h 125"/>
                    <a:gd name="T60" fmla="*/ 2147483647 w 469"/>
                    <a:gd name="T61" fmla="*/ 2147483647 h 125"/>
                    <a:gd name="T62" fmla="*/ 2147483647 w 469"/>
                    <a:gd name="T63" fmla="*/ 0 h 125"/>
                    <a:gd name="T64" fmla="*/ 2147483647 w 469"/>
                    <a:gd name="T65" fmla="*/ 2147483647 h 125"/>
                    <a:gd name="T66" fmla="*/ 2147483647 w 469"/>
                    <a:gd name="T67" fmla="*/ 2147483647 h 125"/>
                    <a:gd name="T68" fmla="*/ 2147483647 w 469"/>
                    <a:gd name="T69" fmla="*/ 2147483647 h 125"/>
                    <a:gd name="T70" fmla="*/ 2147483647 w 469"/>
                    <a:gd name="T71" fmla="*/ 2147483647 h 125"/>
                    <a:gd name="T72" fmla="*/ 2147483647 w 469"/>
                    <a:gd name="T73" fmla="*/ 2147483647 h 125"/>
                    <a:gd name="T74" fmla="*/ 2147483647 w 469"/>
                    <a:gd name="T75" fmla="*/ 2147483647 h 125"/>
                    <a:gd name="T76" fmla="*/ 2147483647 w 469"/>
                    <a:gd name="T77" fmla="*/ 2147483647 h 125"/>
                    <a:gd name="T78" fmla="*/ 0 w 469"/>
                    <a:gd name="T79" fmla="*/ 2147483647 h 125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469"/>
                    <a:gd name="T121" fmla="*/ 0 h 125"/>
                    <a:gd name="T122" fmla="*/ 469 w 469"/>
                    <a:gd name="T123" fmla="*/ 125 h 125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469" h="125">
                      <a:moveTo>
                        <a:pt x="0" y="117"/>
                      </a:moveTo>
                      <a:cubicBezTo>
                        <a:pt x="0" y="125"/>
                        <a:pt x="0" y="125"/>
                        <a:pt x="0" y="125"/>
                      </a:cubicBezTo>
                      <a:cubicBezTo>
                        <a:pt x="41" y="125"/>
                        <a:pt x="41" y="125"/>
                        <a:pt x="41" y="125"/>
                      </a:cubicBezTo>
                      <a:cubicBezTo>
                        <a:pt x="50" y="112"/>
                        <a:pt x="65" y="103"/>
                        <a:pt x="82" y="103"/>
                      </a:cubicBezTo>
                      <a:cubicBezTo>
                        <a:pt x="84" y="103"/>
                        <a:pt x="85" y="103"/>
                        <a:pt x="86" y="103"/>
                      </a:cubicBezTo>
                      <a:cubicBezTo>
                        <a:pt x="83" y="98"/>
                        <a:pt x="82" y="91"/>
                        <a:pt x="82" y="84"/>
                      </a:cubicBezTo>
                      <a:cubicBezTo>
                        <a:pt x="82" y="68"/>
                        <a:pt x="82" y="68"/>
                        <a:pt x="82" y="68"/>
                      </a:cubicBezTo>
                      <a:cubicBezTo>
                        <a:pt x="66" y="52"/>
                        <a:pt x="66" y="52"/>
                        <a:pt x="66" y="52"/>
                      </a:cubicBezTo>
                      <a:cubicBezTo>
                        <a:pt x="93" y="37"/>
                        <a:pt x="126" y="20"/>
                        <a:pt x="185" y="18"/>
                      </a:cubicBezTo>
                      <a:cubicBezTo>
                        <a:pt x="185" y="69"/>
                        <a:pt x="185" y="69"/>
                        <a:pt x="185" y="69"/>
                      </a:cubicBezTo>
                      <a:cubicBezTo>
                        <a:pt x="96" y="69"/>
                        <a:pt x="96" y="69"/>
                        <a:pt x="96" y="69"/>
                      </a:cubicBezTo>
                      <a:cubicBezTo>
                        <a:pt x="96" y="84"/>
                        <a:pt x="96" y="84"/>
                        <a:pt x="96" y="84"/>
                      </a:cubicBezTo>
                      <a:cubicBezTo>
                        <a:pt x="96" y="93"/>
                        <a:pt x="98" y="105"/>
                        <a:pt x="110" y="111"/>
                      </a:cubicBezTo>
                      <a:cubicBezTo>
                        <a:pt x="110" y="111"/>
                        <a:pt x="110" y="111"/>
                        <a:pt x="110" y="111"/>
                      </a:cubicBezTo>
                      <a:cubicBezTo>
                        <a:pt x="116" y="115"/>
                        <a:pt x="120" y="120"/>
                        <a:pt x="124" y="125"/>
                      </a:cubicBezTo>
                      <a:cubicBezTo>
                        <a:pt x="202" y="125"/>
                        <a:pt x="202" y="125"/>
                        <a:pt x="202" y="125"/>
                      </a:cubicBezTo>
                      <a:cubicBezTo>
                        <a:pt x="202" y="72"/>
                        <a:pt x="202" y="72"/>
                        <a:pt x="202" y="72"/>
                      </a:cubicBezTo>
                      <a:cubicBezTo>
                        <a:pt x="203" y="72"/>
                        <a:pt x="203" y="72"/>
                        <a:pt x="203" y="72"/>
                      </a:cubicBezTo>
                      <a:cubicBezTo>
                        <a:pt x="203" y="18"/>
                        <a:pt x="203" y="18"/>
                        <a:pt x="203" y="18"/>
                      </a:cubicBezTo>
                      <a:cubicBezTo>
                        <a:pt x="246" y="19"/>
                        <a:pt x="285" y="37"/>
                        <a:pt x="328" y="59"/>
                      </a:cubicBezTo>
                      <a:cubicBezTo>
                        <a:pt x="328" y="60"/>
                        <a:pt x="328" y="60"/>
                        <a:pt x="328" y="60"/>
                      </a:cubicBezTo>
                      <a:cubicBezTo>
                        <a:pt x="328" y="63"/>
                        <a:pt x="329" y="69"/>
                        <a:pt x="317" y="69"/>
                      </a:cubicBezTo>
                      <a:cubicBezTo>
                        <a:pt x="216" y="69"/>
                        <a:pt x="216" y="69"/>
                        <a:pt x="216" y="69"/>
                      </a:cubicBezTo>
                      <a:cubicBezTo>
                        <a:pt x="216" y="125"/>
                        <a:pt x="216" y="125"/>
                        <a:pt x="216" y="125"/>
                      </a:cubicBezTo>
                      <a:cubicBezTo>
                        <a:pt x="318" y="125"/>
                        <a:pt x="318" y="125"/>
                        <a:pt x="318" y="125"/>
                      </a:cubicBezTo>
                      <a:cubicBezTo>
                        <a:pt x="328" y="112"/>
                        <a:pt x="343" y="103"/>
                        <a:pt x="360" y="103"/>
                      </a:cubicBezTo>
                      <a:cubicBezTo>
                        <a:pt x="378" y="103"/>
                        <a:pt x="393" y="112"/>
                        <a:pt x="402" y="125"/>
                      </a:cubicBezTo>
                      <a:cubicBezTo>
                        <a:pt x="469" y="125"/>
                        <a:pt x="469" y="125"/>
                        <a:pt x="469" y="125"/>
                      </a:cubicBezTo>
                      <a:cubicBezTo>
                        <a:pt x="469" y="121"/>
                        <a:pt x="469" y="121"/>
                        <a:pt x="469" y="121"/>
                      </a:cubicBezTo>
                      <a:cubicBezTo>
                        <a:pt x="469" y="116"/>
                        <a:pt x="469" y="106"/>
                        <a:pt x="459" y="98"/>
                      </a:cubicBezTo>
                      <a:cubicBezTo>
                        <a:pt x="446" y="88"/>
                        <a:pt x="418" y="68"/>
                        <a:pt x="354" y="53"/>
                      </a:cubicBezTo>
                      <a:cubicBezTo>
                        <a:pt x="301" y="24"/>
                        <a:pt x="254" y="0"/>
                        <a:pt x="199" y="0"/>
                      </a:cubicBezTo>
                      <a:cubicBezTo>
                        <a:pt x="122" y="0"/>
                        <a:pt x="82" y="23"/>
                        <a:pt x="52" y="40"/>
                      </a:cubicBezTo>
                      <a:cubicBezTo>
                        <a:pt x="48" y="42"/>
                        <a:pt x="44" y="44"/>
                        <a:pt x="40" y="47"/>
                      </a:cubicBezTo>
                      <a:cubicBezTo>
                        <a:pt x="40" y="47"/>
                        <a:pt x="40" y="47"/>
                        <a:pt x="39" y="47"/>
                      </a:cubicBezTo>
                      <a:cubicBezTo>
                        <a:pt x="35" y="47"/>
                        <a:pt x="35" y="47"/>
                        <a:pt x="35" y="47"/>
                      </a:cubicBezTo>
                      <a:cubicBezTo>
                        <a:pt x="24" y="47"/>
                        <a:pt x="20" y="53"/>
                        <a:pt x="22" y="61"/>
                      </a:cubicBezTo>
                      <a:cubicBezTo>
                        <a:pt x="12" y="72"/>
                        <a:pt x="6" y="87"/>
                        <a:pt x="6" y="103"/>
                      </a:cubicBezTo>
                      <a:cubicBezTo>
                        <a:pt x="6" y="104"/>
                        <a:pt x="6" y="104"/>
                        <a:pt x="6" y="104"/>
                      </a:cubicBezTo>
                      <a:cubicBezTo>
                        <a:pt x="1" y="106"/>
                        <a:pt x="0" y="111"/>
                        <a:pt x="0" y="117"/>
                      </a:cubicBezTo>
                      <a:close/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IN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51" name="Freeform 53">
                  <a:extLst>
                    <a:ext uri="{FF2B5EF4-FFF2-40B4-BE49-F238E27FC236}">
                      <a16:creationId xmlns:a16="http://schemas.microsoft.com/office/drawing/2014/main" id="{0457AD8B-413A-4FFC-93C7-E05839170C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3413" y="3109913"/>
                  <a:ext cx="100012" cy="61913"/>
                </a:xfrm>
                <a:custGeom>
                  <a:avLst/>
                  <a:gdLst>
                    <a:gd name="T0" fmla="*/ 2147483647 w 34"/>
                    <a:gd name="T1" fmla="*/ 2147483647 h 21"/>
                    <a:gd name="T2" fmla="*/ 2147483647 w 34"/>
                    <a:gd name="T3" fmla="*/ 2147483647 h 21"/>
                    <a:gd name="T4" fmla="*/ 2147483647 w 34"/>
                    <a:gd name="T5" fmla="*/ 2147483647 h 21"/>
                    <a:gd name="T6" fmla="*/ 0 w 34"/>
                    <a:gd name="T7" fmla="*/ 2147483647 h 21"/>
                    <a:gd name="T8" fmla="*/ 0 w 34"/>
                    <a:gd name="T9" fmla="*/ 0 h 21"/>
                    <a:gd name="T10" fmla="*/ 2147483647 w 34"/>
                    <a:gd name="T11" fmla="*/ 0 h 21"/>
                    <a:gd name="T12" fmla="*/ 2147483647 w 34"/>
                    <a:gd name="T13" fmla="*/ 2147483647 h 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4"/>
                    <a:gd name="T22" fmla="*/ 0 h 21"/>
                    <a:gd name="T23" fmla="*/ 34 w 34"/>
                    <a:gd name="T24" fmla="*/ 21 h 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4" h="21">
                      <a:moveTo>
                        <a:pt x="31" y="15"/>
                      </a:moveTo>
                      <a:cubicBezTo>
                        <a:pt x="31" y="21"/>
                        <a:pt x="31" y="21"/>
                        <a:pt x="31" y="21"/>
                      </a:cubicBezTo>
                      <a:cubicBezTo>
                        <a:pt x="21" y="18"/>
                        <a:pt x="12" y="15"/>
                        <a:pt x="9" y="14"/>
                      </a:cubicBezTo>
                      <a:cubicBezTo>
                        <a:pt x="5" y="13"/>
                        <a:pt x="0" y="10"/>
                        <a:pt x="0" y="4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34" y="0"/>
                        <a:pt x="34" y="0"/>
                        <a:pt x="34" y="0"/>
                      </a:cubicBezTo>
                      <a:cubicBezTo>
                        <a:pt x="32" y="5"/>
                        <a:pt x="31" y="10"/>
                        <a:pt x="31" y="15"/>
                      </a:cubicBezTo>
                      <a:close/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IN" sz="1350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52" name="Oval 54">
                  <a:extLst>
                    <a:ext uri="{FF2B5EF4-FFF2-40B4-BE49-F238E27FC236}">
                      <a16:creationId xmlns:a16="http://schemas.microsoft.com/office/drawing/2014/main" id="{0F0F520A-F6E3-48CE-BC12-52A91EB727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6763" y="3041650"/>
                  <a:ext cx="220662" cy="223838"/>
                </a:xfrm>
                <a:prstGeom prst="ellipse">
                  <a:avLst/>
                </a:prstGeom>
                <a:noFill/>
                <a:ln w="11113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000000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353" name="Arrow: Down 352">
            <a:extLst>
              <a:ext uri="{FF2B5EF4-FFF2-40B4-BE49-F238E27FC236}">
                <a16:creationId xmlns:a16="http://schemas.microsoft.com/office/drawing/2014/main" id="{FE2C7A37-8E48-4578-8866-8F54D360F7D6}"/>
              </a:ext>
            </a:extLst>
          </p:cNvPr>
          <p:cNvSpPr/>
          <p:nvPr/>
        </p:nvSpPr>
        <p:spPr>
          <a:xfrm rot="5400000">
            <a:off x="4988096" y="1905338"/>
            <a:ext cx="135000" cy="2161925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algn="r">
              <a:defRPr/>
            </a:pPr>
            <a:r>
              <a:rPr lang="nb-NO" sz="450" i="1">
                <a:solidFill>
                  <a:schemeClr val="tx1"/>
                </a:solidFill>
              </a:rPr>
              <a:t>Kundestrøm</a:t>
            </a:r>
          </a:p>
        </p:txBody>
      </p:sp>
      <p:sp>
        <p:nvSpPr>
          <p:cNvPr id="354" name="Arrow: Down 353">
            <a:extLst>
              <a:ext uri="{FF2B5EF4-FFF2-40B4-BE49-F238E27FC236}">
                <a16:creationId xmlns:a16="http://schemas.microsoft.com/office/drawing/2014/main" id="{37D63CED-0705-4BFA-8A72-046E3E945C7C}"/>
              </a:ext>
            </a:extLst>
          </p:cNvPr>
          <p:cNvSpPr/>
          <p:nvPr/>
        </p:nvSpPr>
        <p:spPr>
          <a:xfrm rot="5400000">
            <a:off x="4527023" y="1831248"/>
            <a:ext cx="135000" cy="3084073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algn="r">
              <a:defRPr/>
            </a:pPr>
            <a:r>
              <a:rPr lang="nb-NO" sz="450" i="1">
                <a:solidFill>
                  <a:schemeClr val="tx1"/>
                </a:solidFill>
              </a:rPr>
              <a:t>Kundestrøm</a:t>
            </a:r>
          </a:p>
        </p:txBody>
      </p:sp>
      <p:sp>
        <p:nvSpPr>
          <p:cNvPr id="355" name="Arrow: Down 354">
            <a:extLst>
              <a:ext uri="{FF2B5EF4-FFF2-40B4-BE49-F238E27FC236}">
                <a16:creationId xmlns:a16="http://schemas.microsoft.com/office/drawing/2014/main" id="{46840DE0-95EB-482E-B79F-EA9B1DA46EFE}"/>
              </a:ext>
            </a:extLst>
          </p:cNvPr>
          <p:cNvSpPr/>
          <p:nvPr/>
        </p:nvSpPr>
        <p:spPr>
          <a:xfrm rot="5400000">
            <a:off x="4065947" y="1763585"/>
            <a:ext cx="135000" cy="4006221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algn="r">
              <a:defRPr/>
            </a:pPr>
            <a:r>
              <a:rPr lang="nb-NO" sz="450" i="1">
                <a:solidFill>
                  <a:schemeClr val="tx1"/>
                </a:solidFill>
              </a:rPr>
              <a:t>Kundestrøm</a:t>
            </a:r>
          </a:p>
        </p:txBody>
      </p:sp>
      <p:sp>
        <p:nvSpPr>
          <p:cNvPr id="356" name="Arrow: Down 355">
            <a:extLst>
              <a:ext uri="{FF2B5EF4-FFF2-40B4-BE49-F238E27FC236}">
                <a16:creationId xmlns:a16="http://schemas.microsoft.com/office/drawing/2014/main" id="{6C69E641-4904-4B0F-9CED-B11001311B52}"/>
              </a:ext>
            </a:extLst>
          </p:cNvPr>
          <p:cNvSpPr/>
          <p:nvPr/>
        </p:nvSpPr>
        <p:spPr>
          <a:xfrm rot="5400000">
            <a:off x="3597264" y="1688200"/>
            <a:ext cx="135000" cy="4943589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algn="r">
              <a:defRPr/>
            </a:pPr>
            <a:r>
              <a:rPr lang="nb-NO" sz="450" i="1">
                <a:solidFill>
                  <a:schemeClr val="tx1"/>
                </a:solidFill>
              </a:rPr>
              <a:t>Kundestrøm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44D0A2C-553A-4030-A4BC-45C8858EC482}"/>
              </a:ext>
            </a:extLst>
          </p:cNvPr>
          <p:cNvSpPr/>
          <p:nvPr/>
        </p:nvSpPr>
        <p:spPr>
          <a:xfrm rot="16200000">
            <a:off x="3487013" y="2929130"/>
            <a:ext cx="2095947" cy="834392"/>
          </a:xfrm>
          <a:prstGeom prst="rightArrow">
            <a:avLst>
              <a:gd name="adj1" fmla="val 78293"/>
              <a:gd name="adj2" fmla="val 33415"/>
            </a:avLst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nb-NO" sz="1050" err="1">
              <a:solidFill>
                <a:srgbClr val="FFFFFF"/>
              </a:solidFill>
              <a:latin typeface="Arial" panose="020B0604020202020204"/>
            </a:endParaRPr>
          </a:p>
        </p:txBody>
      </p:sp>
      <p:grpSp>
        <p:nvGrpSpPr>
          <p:cNvPr id="9" name="Groupe 659">
            <a:extLst>
              <a:ext uri="{FF2B5EF4-FFF2-40B4-BE49-F238E27FC236}">
                <a16:creationId xmlns:a16="http://schemas.microsoft.com/office/drawing/2014/main" id="{9DDA0F67-CBE6-4A1B-87EC-AFFF7807DFB1}"/>
              </a:ext>
            </a:extLst>
          </p:cNvPr>
          <p:cNvGrpSpPr/>
          <p:nvPr/>
        </p:nvGrpSpPr>
        <p:grpSpPr>
          <a:xfrm>
            <a:off x="4390683" y="2035099"/>
            <a:ext cx="274828" cy="248207"/>
            <a:chOff x="5997576" y="1749426"/>
            <a:chExt cx="460375" cy="419100"/>
          </a:xfrm>
        </p:grpSpPr>
        <p:sp>
          <p:nvSpPr>
            <p:cNvPr id="10" name="Freeform 183">
              <a:extLst>
                <a:ext uri="{FF2B5EF4-FFF2-40B4-BE49-F238E27FC236}">
                  <a16:creationId xmlns:a16="http://schemas.microsoft.com/office/drawing/2014/main" id="{11EA72C7-F65F-40CC-B78F-452D82A21F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3776" y="1749426"/>
              <a:ext cx="134938" cy="187325"/>
            </a:xfrm>
            <a:custGeom>
              <a:avLst/>
              <a:gdLst/>
              <a:ahLst/>
              <a:cxnLst>
                <a:cxn ang="0">
                  <a:pos x="70" y="73"/>
                </a:cxn>
                <a:cxn ang="0">
                  <a:pos x="44" y="41"/>
                </a:cxn>
                <a:cxn ang="0">
                  <a:pos x="54" y="21"/>
                </a:cxn>
                <a:cxn ang="0">
                  <a:pos x="36" y="0"/>
                </a:cxn>
                <a:cxn ang="0">
                  <a:pos x="18" y="21"/>
                </a:cxn>
                <a:cxn ang="0">
                  <a:pos x="28" y="41"/>
                </a:cxn>
                <a:cxn ang="0">
                  <a:pos x="1" y="97"/>
                </a:cxn>
              </a:cxnLst>
              <a:rect l="0" t="0" r="r" b="b"/>
              <a:pathLst>
                <a:path w="70" h="97">
                  <a:moveTo>
                    <a:pt x="70" y="73"/>
                  </a:moveTo>
                  <a:cubicBezTo>
                    <a:pt x="66" y="57"/>
                    <a:pt x="58" y="45"/>
                    <a:pt x="44" y="41"/>
                  </a:cubicBezTo>
                  <a:cubicBezTo>
                    <a:pt x="48" y="37"/>
                    <a:pt x="54" y="29"/>
                    <a:pt x="54" y="21"/>
                  </a:cubicBezTo>
                  <a:cubicBezTo>
                    <a:pt x="54" y="9"/>
                    <a:pt x="46" y="0"/>
                    <a:pt x="36" y="0"/>
                  </a:cubicBezTo>
                  <a:cubicBezTo>
                    <a:pt x="26" y="0"/>
                    <a:pt x="18" y="9"/>
                    <a:pt x="18" y="21"/>
                  </a:cubicBezTo>
                  <a:cubicBezTo>
                    <a:pt x="18" y="29"/>
                    <a:pt x="24" y="37"/>
                    <a:pt x="28" y="41"/>
                  </a:cubicBezTo>
                  <a:cubicBezTo>
                    <a:pt x="7" y="47"/>
                    <a:pt x="0" y="70"/>
                    <a:pt x="1" y="97"/>
                  </a:cubicBezTo>
                </a:path>
              </a:pathLst>
            </a:custGeom>
            <a:noFill/>
            <a:ln w="12700" cap="rnd">
              <a:solidFill>
                <a:srgbClr val="1A171B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525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Freeform 184">
              <a:extLst>
                <a:ext uri="{FF2B5EF4-FFF2-40B4-BE49-F238E27FC236}">
                  <a16:creationId xmlns:a16="http://schemas.microsoft.com/office/drawing/2014/main" id="{0E8562D0-3A87-431A-BB4A-48E895DBE2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1" y="1943101"/>
              <a:ext cx="61913" cy="1588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0" y="0"/>
                </a:cxn>
              </a:cxnLst>
              <a:rect l="0" t="0" r="r" b="b"/>
              <a:pathLst>
                <a:path w="32" h="1">
                  <a:moveTo>
                    <a:pt x="32" y="0"/>
                  </a:moveTo>
                  <a:cubicBezTo>
                    <a:pt x="22" y="1"/>
                    <a:pt x="10" y="1"/>
                    <a:pt x="0" y="0"/>
                  </a:cubicBezTo>
                </a:path>
              </a:pathLst>
            </a:custGeom>
            <a:noFill/>
            <a:ln w="12700" cap="rnd">
              <a:solidFill>
                <a:srgbClr val="1A171B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525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Freeform 185">
              <a:extLst>
                <a:ext uri="{FF2B5EF4-FFF2-40B4-BE49-F238E27FC236}">
                  <a16:creationId xmlns:a16="http://schemas.microsoft.com/office/drawing/2014/main" id="{E4730635-188C-4B86-B7E1-70B467E38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7451" y="1795463"/>
              <a:ext cx="123825" cy="139700"/>
            </a:xfrm>
            <a:custGeom>
              <a:avLst/>
              <a:gdLst/>
              <a:ahLst/>
              <a:cxnLst>
                <a:cxn ang="0">
                  <a:pos x="0" y="63"/>
                </a:cxn>
                <a:cxn ang="0">
                  <a:pos x="19" y="49"/>
                </a:cxn>
                <a:cxn ang="0">
                  <a:pos x="8" y="26"/>
                </a:cxn>
                <a:cxn ang="0">
                  <a:pos x="29" y="0"/>
                </a:cxn>
                <a:cxn ang="0">
                  <a:pos x="50" y="26"/>
                </a:cxn>
                <a:cxn ang="0">
                  <a:pos x="38" y="49"/>
                </a:cxn>
                <a:cxn ang="0">
                  <a:pos x="64" y="72"/>
                </a:cxn>
              </a:cxnLst>
              <a:rect l="0" t="0" r="r" b="b"/>
              <a:pathLst>
                <a:path w="64" h="72">
                  <a:moveTo>
                    <a:pt x="0" y="63"/>
                  </a:moveTo>
                  <a:cubicBezTo>
                    <a:pt x="4" y="56"/>
                    <a:pt x="11" y="51"/>
                    <a:pt x="19" y="49"/>
                  </a:cubicBezTo>
                  <a:cubicBezTo>
                    <a:pt x="14" y="44"/>
                    <a:pt x="8" y="35"/>
                    <a:pt x="8" y="26"/>
                  </a:cubicBezTo>
                  <a:cubicBezTo>
                    <a:pt x="8" y="11"/>
                    <a:pt x="17" y="0"/>
                    <a:pt x="29" y="0"/>
                  </a:cubicBezTo>
                  <a:cubicBezTo>
                    <a:pt x="40" y="0"/>
                    <a:pt x="49" y="11"/>
                    <a:pt x="50" y="26"/>
                  </a:cubicBezTo>
                  <a:cubicBezTo>
                    <a:pt x="50" y="34"/>
                    <a:pt x="43" y="44"/>
                    <a:pt x="38" y="49"/>
                  </a:cubicBezTo>
                  <a:cubicBezTo>
                    <a:pt x="50" y="52"/>
                    <a:pt x="59" y="61"/>
                    <a:pt x="64" y="72"/>
                  </a:cubicBezTo>
                </a:path>
              </a:pathLst>
            </a:custGeom>
            <a:noFill/>
            <a:ln w="12700" cap="rnd">
              <a:solidFill>
                <a:srgbClr val="1A171B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525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Freeform 186">
              <a:extLst>
                <a:ext uri="{FF2B5EF4-FFF2-40B4-BE49-F238E27FC236}">
                  <a16:creationId xmlns:a16="http://schemas.microsoft.com/office/drawing/2014/main" id="{8AE232BD-4A56-44B1-A53E-9E3FCE07C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6963" y="1890713"/>
              <a:ext cx="31750" cy="52388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17" y="0"/>
                </a:cxn>
              </a:cxnLst>
              <a:rect l="0" t="0" r="r" b="b"/>
              <a:pathLst>
                <a:path w="17" h="27">
                  <a:moveTo>
                    <a:pt x="0" y="27"/>
                  </a:moveTo>
                  <a:cubicBezTo>
                    <a:pt x="1" y="14"/>
                    <a:pt x="7" y="4"/>
                    <a:pt x="17" y="0"/>
                  </a:cubicBezTo>
                </a:path>
              </a:pathLst>
            </a:custGeom>
            <a:noFill/>
            <a:ln w="12700" cap="rnd">
              <a:solidFill>
                <a:srgbClr val="1A171B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525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Freeform 187">
              <a:extLst>
                <a:ext uri="{FF2B5EF4-FFF2-40B4-BE49-F238E27FC236}">
                  <a16:creationId xmlns:a16="http://schemas.microsoft.com/office/drawing/2014/main" id="{7FA73DC9-6928-4052-81C6-F4D2A4403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1" y="1943101"/>
              <a:ext cx="88900" cy="207963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32" y="3"/>
                </a:cxn>
                <a:cxn ang="0">
                  <a:pos x="46" y="31"/>
                </a:cxn>
                <a:cxn ang="0">
                  <a:pos x="7" y="107"/>
                </a:cxn>
              </a:cxnLst>
              <a:rect l="0" t="0" r="r" b="b"/>
              <a:pathLst>
                <a:path w="46" h="107">
                  <a:moveTo>
                    <a:pt x="32" y="0"/>
                  </a:moveTo>
                  <a:cubicBezTo>
                    <a:pt x="32" y="1"/>
                    <a:pt x="32" y="2"/>
                    <a:pt x="32" y="3"/>
                  </a:cubicBezTo>
                  <a:cubicBezTo>
                    <a:pt x="32" y="13"/>
                    <a:pt x="40" y="25"/>
                    <a:pt x="46" y="31"/>
                  </a:cubicBezTo>
                  <a:cubicBezTo>
                    <a:pt x="16" y="39"/>
                    <a:pt x="0" y="68"/>
                    <a:pt x="7" y="107"/>
                  </a:cubicBezTo>
                </a:path>
              </a:pathLst>
            </a:custGeom>
            <a:noFill/>
            <a:ln w="12700" cap="rnd">
              <a:solidFill>
                <a:srgbClr val="1A171B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525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Freeform 188">
              <a:extLst>
                <a:ext uri="{FF2B5EF4-FFF2-40B4-BE49-F238E27FC236}">
                  <a16:creationId xmlns:a16="http://schemas.microsoft.com/office/drawing/2014/main" id="{01A66CF6-0BF6-4604-BC43-69EAA0E17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501" y="2027238"/>
              <a:ext cx="36513" cy="117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" y="59"/>
                </a:cxn>
                <a:cxn ang="0">
                  <a:pos x="18" y="61"/>
                </a:cxn>
              </a:cxnLst>
              <a:rect l="0" t="0" r="r" b="b"/>
              <a:pathLst>
                <a:path w="19" h="61">
                  <a:moveTo>
                    <a:pt x="0" y="0"/>
                  </a:moveTo>
                  <a:cubicBezTo>
                    <a:pt x="14" y="14"/>
                    <a:pt x="19" y="31"/>
                    <a:pt x="19" y="59"/>
                  </a:cubicBezTo>
                  <a:cubicBezTo>
                    <a:pt x="19" y="60"/>
                    <a:pt x="19" y="60"/>
                    <a:pt x="18" y="61"/>
                  </a:cubicBezTo>
                </a:path>
              </a:pathLst>
            </a:custGeom>
            <a:noFill/>
            <a:ln w="12700" cap="rnd">
              <a:solidFill>
                <a:srgbClr val="1A171B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525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Freeform 189">
              <a:extLst>
                <a:ext uri="{FF2B5EF4-FFF2-40B4-BE49-F238E27FC236}">
                  <a16:creationId xmlns:a16="http://schemas.microsoft.com/office/drawing/2014/main" id="{1E265237-2083-4A8D-B9C6-6C5DA5A90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8713" y="1889126"/>
              <a:ext cx="58738" cy="28575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8" y="0"/>
                </a:cxn>
                <a:cxn ang="0">
                  <a:pos x="30" y="15"/>
                </a:cxn>
              </a:cxnLst>
              <a:rect l="0" t="0" r="r" b="b"/>
              <a:pathLst>
                <a:path w="30" h="15">
                  <a:moveTo>
                    <a:pt x="0" y="1"/>
                  </a:moveTo>
                  <a:cubicBezTo>
                    <a:pt x="2" y="0"/>
                    <a:pt x="5" y="0"/>
                    <a:pt x="8" y="0"/>
                  </a:cubicBezTo>
                  <a:cubicBezTo>
                    <a:pt x="17" y="0"/>
                    <a:pt x="25" y="6"/>
                    <a:pt x="30" y="15"/>
                  </a:cubicBezTo>
                </a:path>
              </a:pathLst>
            </a:custGeom>
            <a:noFill/>
            <a:ln w="12700" cap="rnd">
              <a:solidFill>
                <a:srgbClr val="1A171B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525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Freeform 190">
              <a:extLst>
                <a:ext uri="{FF2B5EF4-FFF2-40B4-BE49-F238E27FC236}">
                  <a16:creationId xmlns:a16="http://schemas.microsoft.com/office/drawing/2014/main" id="{73DF4C81-F37B-47B3-8B0B-236B03071B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6813" y="1917701"/>
              <a:ext cx="39688" cy="109538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4" y="16"/>
                </a:cxn>
                <a:cxn ang="0">
                  <a:pos x="0" y="44"/>
                </a:cxn>
                <a:cxn ang="0">
                  <a:pos x="21" y="56"/>
                </a:cxn>
              </a:cxnLst>
              <a:rect l="0" t="0" r="r" b="b"/>
              <a:pathLst>
                <a:path w="21" h="56">
                  <a:moveTo>
                    <a:pt x="11" y="0"/>
                  </a:moveTo>
                  <a:cubicBezTo>
                    <a:pt x="13" y="4"/>
                    <a:pt x="14" y="10"/>
                    <a:pt x="14" y="16"/>
                  </a:cubicBezTo>
                  <a:cubicBezTo>
                    <a:pt x="14" y="26"/>
                    <a:pt x="6" y="38"/>
                    <a:pt x="0" y="44"/>
                  </a:cubicBezTo>
                  <a:cubicBezTo>
                    <a:pt x="9" y="46"/>
                    <a:pt x="15" y="50"/>
                    <a:pt x="21" y="56"/>
                  </a:cubicBezTo>
                </a:path>
              </a:pathLst>
            </a:custGeom>
            <a:noFill/>
            <a:ln w="12700" cap="rnd">
              <a:solidFill>
                <a:srgbClr val="1A171B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525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Freeform 191">
              <a:extLst>
                <a:ext uri="{FF2B5EF4-FFF2-40B4-BE49-F238E27FC236}">
                  <a16:creationId xmlns:a16="http://schemas.microsoft.com/office/drawing/2014/main" id="{9E44A199-79F4-462D-8229-62977CF78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7576" y="1935163"/>
              <a:ext cx="134938" cy="196850"/>
            </a:xfrm>
            <a:custGeom>
              <a:avLst/>
              <a:gdLst/>
              <a:ahLst/>
              <a:cxnLst>
                <a:cxn ang="0">
                  <a:pos x="69" y="69"/>
                </a:cxn>
                <a:cxn ang="0">
                  <a:pos x="47" y="41"/>
                </a:cxn>
                <a:cxn ang="0">
                  <a:pos x="57" y="21"/>
                </a:cxn>
                <a:cxn ang="0">
                  <a:pos x="39" y="0"/>
                </a:cxn>
                <a:cxn ang="0">
                  <a:pos x="22" y="21"/>
                </a:cxn>
                <a:cxn ang="0">
                  <a:pos x="31" y="41"/>
                </a:cxn>
                <a:cxn ang="0">
                  <a:pos x="0" y="101"/>
                </a:cxn>
                <a:cxn ang="0">
                  <a:pos x="36" y="101"/>
                </a:cxn>
              </a:cxnLst>
              <a:rect l="0" t="0" r="r" b="b"/>
              <a:pathLst>
                <a:path w="69" h="101">
                  <a:moveTo>
                    <a:pt x="69" y="69"/>
                  </a:moveTo>
                  <a:cubicBezTo>
                    <a:pt x="66" y="53"/>
                    <a:pt x="62" y="45"/>
                    <a:pt x="47" y="41"/>
                  </a:cubicBezTo>
                  <a:cubicBezTo>
                    <a:pt x="51" y="37"/>
                    <a:pt x="57" y="29"/>
                    <a:pt x="57" y="21"/>
                  </a:cubicBezTo>
                  <a:cubicBezTo>
                    <a:pt x="57" y="8"/>
                    <a:pt x="49" y="0"/>
                    <a:pt x="39" y="0"/>
                  </a:cubicBezTo>
                  <a:cubicBezTo>
                    <a:pt x="29" y="0"/>
                    <a:pt x="21" y="9"/>
                    <a:pt x="22" y="21"/>
                  </a:cubicBezTo>
                  <a:cubicBezTo>
                    <a:pt x="22" y="29"/>
                    <a:pt x="27" y="37"/>
                    <a:pt x="31" y="41"/>
                  </a:cubicBezTo>
                  <a:cubicBezTo>
                    <a:pt x="11" y="47"/>
                    <a:pt x="0" y="73"/>
                    <a:pt x="0" y="101"/>
                  </a:cubicBezTo>
                  <a:cubicBezTo>
                    <a:pt x="36" y="101"/>
                    <a:pt x="36" y="101"/>
                    <a:pt x="36" y="101"/>
                  </a:cubicBezTo>
                </a:path>
              </a:pathLst>
            </a:custGeom>
            <a:noFill/>
            <a:ln w="12700" cap="rnd">
              <a:solidFill>
                <a:srgbClr val="1A171B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525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Freeform 192">
              <a:extLst>
                <a:ext uri="{FF2B5EF4-FFF2-40B4-BE49-F238E27FC236}">
                  <a16:creationId xmlns:a16="http://schemas.microsoft.com/office/drawing/2014/main" id="{2E6AA489-DB18-42C8-BC38-108105319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1" y="1935163"/>
              <a:ext cx="139700" cy="233363"/>
            </a:xfrm>
            <a:custGeom>
              <a:avLst/>
              <a:gdLst/>
              <a:ahLst/>
              <a:cxnLst>
                <a:cxn ang="0">
                  <a:pos x="0" y="63"/>
                </a:cxn>
                <a:cxn ang="0">
                  <a:pos x="20" y="49"/>
                </a:cxn>
                <a:cxn ang="0">
                  <a:pos x="9" y="26"/>
                </a:cxn>
                <a:cxn ang="0">
                  <a:pos x="29" y="0"/>
                </a:cxn>
                <a:cxn ang="0">
                  <a:pos x="50" y="26"/>
                </a:cxn>
                <a:cxn ang="0">
                  <a:pos x="39" y="49"/>
                </a:cxn>
                <a:cxn ang="0">
                  <a:pos x="72" y="114"/>
                </a:cxn>
                <a:cxn ang="0">
                  <a:pos x="10" y="119"/>
                </a:cxn>
              </a:cxnLst>
              <a:rect l="0" t="0" r="r" b="b"/>
              <a:pathLst>
                <a:path w="72" h="120">
                  <a:moveTo>
                    <a:pt x="0" y="63"/>
                  </a:moveTo>
                  <a:cubicBezTo>
                    <a:pt x="5" y="56"/>
                    <a:pt x="12" y="51"/>
                    <a:pt x="20" y="49"/>
                  </a:cubicBezTo>
                  <a:cubicBezTo>
                    <a:pt x="15" y="44"/>
                    <a:pt x="9" y="35"/>
                    <a:pt x="9" y="26"/>
                  </a:cubicBezTo>
                  <a:cubicBezTo>
                    <a:pt x="8" y="11"/>
                    <a:pt x="18" y="0"/>
                    <a:pt x="29" y="0"/>
                  </a:cubicBezTo>
                  <a:cubicBezTo>
                    <a:pt x="41" y="0"/>
                    <a:pt x="50" y="11"/>
                    <a:pt x="50" y="26"/>
                  </a:cubicBezTo>
                  <a:cubicBezTo>
                    <a:pt x="50" y="34"/>
                    <a:pt x="44" y="44"/>
                    <a:pt x="39" y="49"/>
                  </a:cubicBezTo>
                  <a:cubicBezTo>
                    <a:pt x="63" y="56"/>
                    <a:pt x="72" y="82"/>
                    <a:pt x="72" y="114"/>
                  </a:cubicBezTo>
                  <a:cubicBezTo>
                    <a:pt x="72" y="118"/>
                    <a:pt x="35" y="120"/>
                    <a:pt x="10" y="119"/>
                  </a:cubicBezTo>
                </a:path>
              </a:pathLst>
            </a:custGeom>
            <a:noFill/>
            <a:ln w="12700" cap="rnd">
              <a:solidFill>
                <a:srgbClr val="1A171B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525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5" name="Group 139">
            <a:extLst>
              <a:ext uri="{FF2B5EF4-FFF2-40B4-BE49-F238E27FC236}">
                <a16:creationId xmlns:a16="http://schemas.microsoft.com/office/drawing/2014/main" id="{8AAC9FA7-E931-4C1A-B63F-CB6F1780B462}"/>
              </a:ext>
            </a:extLst>
          </p:cNvPr>
          <p:cNvGrpSpPr/>
          <p:nvPr/>
        </p:nvGrpSpPr>
        <p:grpSpPr>
          <a:xfrm>
            <a:off x="4300196" y="4043599"/>
            <a:ext cx="479348" cy="288461"/>
            <a:chOff x="5248275" y="2752725"/>
            <a:chExt cx="1547813" cy="882650"/>
          </a:xfrm>
          <a:noFill/>
        </p:grpSpPr>
        <p:sp>
          <p:nvSpPr>
            <p:cNvPr id="26" name="Freeform 96">
              <a:extLst>
                <a:ext uri="{FF2B5EF4-FFF2-40B4-BE49-F238E27FC236}">
                  <a16:creationId xmlns:a16="http://schemas.microsoft.com/office/drawing/2014/main" id="{5360FCB2-F0B9-43B5-B2EC-D767376111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48275" y="2752725"/>
              <a:ext cx="1547813" cy="520700"/>
            </a:xfrm>
            <a:custGeom>
              <a:avLst/>
              <a:gdLst/>
              <a:ahLst/>
              <a:cxnLst>
                <a:cxn ang="0">
                  <a:pos x="9" y="112"/>
                </a:cxn>
                <a:cxn ang="0">
                  <a:pos x="9" y="78"/>
                </a:cxn>
                <a:cxn ang="0">
                  <a:pos x="27" y="62"/>
                </a:cxn>
                <a:cxn ang="0">
                  <a:pos x="72" y="65"/>
                </a:cxn>
                <a:cxn ang="0">
                  <a:pos x="100" y="36"/>
                </a:cxn>
                <a:cxn ang="0">
                  <a:pos x="281" y="14"/>
                </a:cxn>
                <a:cxn ang="0">
                  <a:pos x="390" y="60"/>
                </a:cxn>
                <a:cxn ang="0">
                  <a:pos x="486" y="83"/>
                </a:cxn>
                <a:cxn ang="0">
                  <a:pos x="512" y="121"/>
                </a:cxn>
                <a:cxn ang="0">
                  <a:pos x="500" y="148"/>
                </a:cxn>
                <a:cxn ang="0">
                  <a:pos x="480" y="175"/>
                </a:cxn>
                <a:cxn ang="0">
                  <a:pos x="476" y="175"/>
                </a:cxn>
                <a:cxn ang="0">
                  <a:pos x="477" y="163"/>
                </a:cxn>
                <a:cxn ang="0">
                  <a:pos x="420" y="105"/>
                </a:cxn>
                <a:cxn ang="0">
                  <a:pos x="362" y="163"/>
                </a:cxn>
                <a:cxn ang="0">
                  <a:pos x="363" y="175"/>
                </a:cxn>
                <a:cxn ang="0">
                  <a:pos x="162" y="175"/>
                </a:cxn>
                <a:cxn ang="0">
                  <a:pos x="163" y="163"/>
                </a:cxn>
                <a:cxn ang="0">
                  <a:pos x="105" y="105"/>
                </a:cxn>
                <a:cxn ang="0">
                  <a:pos x="48" y="163"/>
                </a:cxn>
                <a:cxn ang="0">
                  <a:pos x="49" y="175"/>
                </a:cxn>
                <a:cxn ang="0">
                  <a:pos x="0" y="145"/>
                </a:cxn>
                <a:cxn ang="0">
                  <a:pos x="0" y="121"/>
                </a:cxn>
                <a:cxn ang="0">
                  <a:pos x="9" y="112"/>
                </a:cxn>
                <a:cxn ang="0">
                  <a:pos x="112" y="85"/>
                </a:cxn>
                <a:cxn ang="0">
                  <a:pos x="179" y="167"/>
                </a:cxn>
                <a:cxn ang="0">
                  <a:pos x="229" y="167"/>
                </a:cxn>
                <a:cxn ang="0">
                  <a:pos x="229" y="25"/>
                </a:cxn>
                <a:cxn ang="0">
                  <a:pos x="225" y="25"/>
                </a:cxn>
                <a:cxn ang="0">
                  <a:pos x="112" y="56"/>
                </a:cxn>
                <a:cxn ang="0">
                  <a:pos x="112" y="85"/>
                </a:cxn>
                <a:cxn ang="0">
                  <a:pos x="345" y="105"/>
                </a:cxn>
                <a:cxn ang="0">
                  <a:pos x="373" y="95"/>
                </a:cxn>
                <a:cxn ang="0">
                  <a:pos x="364" y="64"/>
                </a:cxn>
                <a:cxn ang="0">
                  <a:pos x="244" y="25"/>
                </a:cxn>
                <a:cxn ang="0">
                  <a:pos x="255" y="105"/>
                </a:cxn>
                <a:cxn ang="0">
                  <a:pos x="345" y="105"/>
                </a:cxn>
                <a:cxn ang="0">
                  <a:pos x="261" y="125"/>
                </a:cxn>
                <a:cxn ang="0">
                  <a:pos x="288" y="125"/>
                </a:cxn>
                <a:cxn ang="0">
                  <a:pos x="293" y="120"/>
                </a:cxn>
                <a:cxn ang="0">
                  <a:pos x="288" y="115"/>
                </a:cxn>
                <a:cxn ang="0">
                  <a:pos x="261" y="115"/>
                </a:cxn>
                <a:cxn ang="0">
                  <a:pos x="258" y="116"/>
                </a:cxn>
                <a:cxn ang="0">
                  <a:pos x="256" y="120"/>
                </a:cxn>
                <a:cxn ang="0">
                  <a:pos x="261" y="125"/>
                </a:cxn>
              </a:cxnLst>
              <a:rect l="0" t="0" r="r" b="b"/>
              <a:pathLst>
                <a:path w="521" h="175">
                  <a:moveTo>
                    <a:pt x="9" y="112"/>
                  </a:moveTo>
                  <a:cubicBezTo>
                    <a:pt x="9" y="112"/>
                    <a:pt x="9" y="96"/>
                    <a:pt x="9" y="78"/>
                  </a:cubicBezTo>
                  <a:cubicBezTo>
                    <a:pt x="9" y="60"/>
                    <a:pt x="27" y="62"/>
                    <a:pt x="27" y="62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5" y="61"/>
                    <a:pt x="100" y="36"/>
                  </a:cubicBezTo>
                  <a:cubicBezTo>
                    <a:pt x="126" y="12"/>
                    <a:pt x="189" y="0"/>
                    <a:pt x="281" y="14"/>
                  </a:cubicBezTo>
                  <a:cubicBezTo>
                    <a:pt x="374" y="28"/>
                    <a:pt x="390" y="60"/>
                    <a:pt x="390" y="60"/>
                  </a:cubicBezTo>
                  <a:cubicBezTo>
                    <a:pt x="390" y="60"/>
                    <a:pt x="451" y="64"/>
                    <a:pt x="486" y="83"/>
                  </a:cubicBezTo>
                  <a:cubicBezTo>
                    <a:pt x="521" y="101"/>
                    <a:pt x="512" y="121"/>
                    <a:pt x="512" y="121"/>
                  </a:cubicBezTo>
                  <a:cubicBezTo>
                    <a:pt x="512" y="121"/>
                    <a:pt x="512" y="121"/>
                    <a:pt x="500" y="148"/>
                  </a:cubicBezTo>
                  <a:cubicBezTo>
                    <a:pt x="488" y="175"/>
                    <a:pt x="480" y="175"/>
                    <a:pt x="480" y="175"/>
                  </a:cubicBezTo>
                  <a:cubicBezTo>
                    <a:pt x="476" y="175"/>
                    <a:pt x="476" y="175"/>
                    <a:pt x="476" y="175"/>
                  </a:cubicBezTo>
                  <a:cubicBezTo>
                    <a:pt x="477" y="171"/>
                    <a:pt x="477" y="167"/>
                    <a:pt x="477" y="163"/>
                  </a:cubicBezTo>
                  <a:cubicBezTo>
                    <a:pt x="477" y="131"/>
                    <a:pt x="452" y="105"/>
                    <a:pt x="420" y="105"/>
                  </a:cubicBezTo>
                  <a:cubicBezTo>
                    <a:pt x="388" y="105"/>
                    <a:pt x="362" y="131"/>
                    <a:pt x="362" y="163"/>
                  </a:cubicBezTo>
                  <a:cubicBezTo>
                    <a:pt x="362" y="167"/>
                    <a:pt x="362" y="171"/>
                    <a:pt x="363" y="175"/>
                  </a:cubicBezTo>
                  <a:cubicBezTo>
                    <a:pt x="162" y="175"/>
                    <a:pt x="162" y="175"/>
                    <a:pt x="162" y="175"/>
                  </a:cubicBezTo>
                  <a:cubicBezTo>
                    <a:pt x="163" y="171"/>
                    <a:pt x="163" y="167"/>
                    <a:pt x="163" y="163"/>
                  </a:cubicBezTo>
                  <a:cubicBezTo>
                    <a:pt x="163" y="131"/>
                    <a:pt x="137" y="105"/>
                    <a:pt x="105" y="105"/>
                  </a:cubicBezTo>
                  <a:cubicBezTo>
                    <a:pt x="73" y="105"/>
                    <a:pt x="48" y="131"/>
                    <a:pt x="48" y="163"/>
                  </a:cubicBezTo>
                  <a:cubicBezTo>
                    <a:pt x="48" y="167"/>
                    <a:pt x="48" y="171"/>
                    <a:pt x="49" y="175"/>
                  </a:cubicBezTo>
                  <a:cubicBezTo>
                    <a:pt x="9" y="173"/>
                    <a:pt x="0" y="145"/>
                    <a:pt x="0" y="145"/>
                  </a:cubicBezTo>
                  <a:cubicBezTo>
                    <a:pt x="0" y="145"/>
                    <a:pt x="0" y="132"/>
                    <a:pt x="0" y="121"/>
                  </a:cubicBezTo>
                  <a:cubicBezTo>
                    <a:pt x="0" y="110"/>
                    <a:pt x="9" y="112"/>
                    <a:pt x="9" y="112"/>
                  </a:cubicBezTo>
                  <a:close/>
                  <a:moveTo>
                    <a:pt x="112" y="85"/>
                  </a:moveTo>
                  <a:cubicBezTo>
                    <a:pt x="112" y="85"/>
                    <a:pt x="170" y="95"/>
                    <a:pt x="179" y="167"/>
                  </a:cubicBezTo>
                  <a:cubicBezTo>
                    <a:pt x="229" y="167"/>
                    <a:pt x="229" y="167"/>
                    <a:pt x="229" y="167"/>
                  </a:cubicBezTo>
                  <a:cubicBezTo>
                    <a:pt x="229" y="25"/>
                    <a:pt x="229" y="25"/>
                    <a:pt x="229" y="25"/>
                  </a:cubicBezTo>
                  <a:cubicBezTo>
                    <a:pt x="228" y="25"/>
                    <a:pt x="227" y="25"/>
                    <a:pt x="225" y="25"/>
                  </a:cubicBezTo>
                  <a:cubicBezTo>
                    <a:pt x="101" y="25"/>
                    <a:pt x="112" y="56"/>
                    <a:pt x="112" y="56"/>
                  </a:cubicBezTo>
                  <a:lnTo>
                    <a:pt x="112" y="85"/>
                  </a:lnTo>
                  <a:close/>
                  <a:moveTo>
                    <a:pt x="345" y="105"/>
                  </a:moveTo>
                  <a:cubicBezTo>
                    <a:pt x="350" y="100"/>
                    <a:pt x="359" y="96"/>
                    <a:pt x="373" y="95"/>
                  </a:cubicBezTo>
                  <a:cubicBezTo>
                    <a:pt x="364" y="64"/>
                    <a:pt x="364" y="64"/>
                    <a:pt x="364" y="64"/>
                  </a:cubicBezTo>
                  <a:cubicBezTo>
                    <a:pt x="364" y="64"/>
                    <a:pt x="343" y="29"/>
                    <a:pt x="244" y="25"/>
                  </a:cubicBezTo>
                  <a:cubicBezTo>
                    <a:pt x="255" y="105"/>
                    <a:pt x="255" y="105"/>
                    <a:pt x="255" y="105"/>
                  </a:cubicBezTo>
                  <a:lnTo>
                    <a:pt x="345" y="105"/>
                  </a:lnTo>
                  <a:close/>
                  <a:moveTo>
                    <a:pt x="261" y="125"/>
                  </a:moveTo>
                  <a:cubicBezTo>
                    <a:pt x="288" y="125"/>
                    <a:pt x="288" y="125"/>
                    <a:pt x="288" y="125"/>
                  </a:cubicBezTo>
                  <a:cubicBezTo>
                    <a:pt x="291" y="125"/>
                    <a:pt x="293" y="122"/>
                    <a:pt x="293" y="120"/>
                  </a:cubicBezTo>
                  <a:cubicBezTo>
                    <a:pt x="293" y="117"/>
                    <a:pt x="291" y="115"/>
                    <a:pt x="288" y="115"/>
                  </a:cubicBezTo>
                  <a:cubicBezTo>
                    <a:pt x="261" y="115"/>
                    <a:pt x="261" y="115"/>
                    <a:pt x="261" y="115"/>
                  </a:cubicBezTo>
                  <a:cubicBezTo>
                    <a:pt x="260" y="115"/>
                    <a:pt x="259" y="115"/>
                    <a:pt x="258" y="116"/>
                  </a:cubicBezTo>
                  <a:cubicBezTo>
                    <a:pt x="257" y="117"/>
                    <a:pt x="256" y="118"/>
                    <a:pt x="256" y="120"/>
                  </a:cubicBezTo>
                  <a:cubicBezTo>
                    <a:pt x="256" y="122"/>
                    <a:pt x="259" y="125"/>
                    <a:pt x="261" y="125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7" name="Freeform 97">
              <a:extLst>
                <a:ext uri="{FF2B5EF4-FFF2-40B4-BE49-F238E27FC236}">
                  <a16:creationId xmlns:a16="http://schemas.microsoft.com/office/drawing/2014/main" id="{F001D4EA-A1B0-40F9-A404-BCF43509C2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11788" y="3365500"/>
              <a:ext cx="271463" cy="269875"/>
            </a:xfrm>
            <a:custGeom>
              <a:avLst/>
              <a:gdLst/>
              <a:ahLst/>
              <a:cxnLst>
                <a:cxn ang="0">
                  <a:pos x="91" y="46"/>
                </a:cxn>
                <a:cxn ang="0">
                  <a:pos x="46" y="91"/>
                </a:cxn>
                <a:cxn ang="0">
                  <a:pos x="0" y="46"/>
                </a:cxn>
                <a:cxn ang="0">
                  <a:pos x="46" y="0"/>
                </a:cxn>
                <a:cxn ang="0">
                  <a:pos x="91" y="46"/>
                </a:cxn>
                <a:cxn ang="0">
                  <a:pos x="46" y="65"/>
                </a:cxn>
                <a:cxn ang="0">
                  <a:pos x="65" y="46"/>
                </a:cxn>
                <a:cxn ang="0">
                  <a:pos x="46" y="27"/>
                </a:cxn>
                <a:cxn ang="0">
                  <a:pos x="26" y="46"/>
                </a:cxn>
                <a:cxn ang="0">
                  <a:pos x="46" y="65"/>
                </a:cxn>
              </a:cxnLst>
              <a:rect l="0" t="0" r="r" b="b"/>
              <a:pathLst>
                <a:path w="91" h="91">
                  <a:moveTo>
                    <a:pt x="91" y="46"/>
                  </a:moveTo>
                  <a:cubicBezTo>
                    <a:pt x="91" y="71"/>
                    <a:pt x="71" y="91"/>
                    <a:pt x="46" y="91"/>
                  </a:cubicBezTo>
                  <a:cubicBezTo>
                    <a:pt x="21" y="91"/>
                    <a:pt x="0" y="71"/>
                    <a:pt x="0" y="46"/>
                  </a:cubicBezTo>
                  <a:cubicBezTo>
                    <a:pt x="0" y="21"/>
                    <a:pt x="21" y="0"/>
                    <a:pt x="46" y="0"/>
                  </a:cubicBezTo>
                  <a:cubicBezTo>
                    <a:pt x="71" y="0"/>
                    <a:pt x="91" y="21"/>
                    <a:pt x="91" y="46"/>
                  </a:cubicBezTo>
                  <a:close/>
                  <a:moveTo>
                    <a:pt x="46" y="65"/>
                  </a:moveTo>
                  <a:cubicBezTo>
                    <a:pt x="57" y="65"/>
                    <a:pt x="65" y="57"/>
                    <a:pt x="65" y="46"/>
                  </a:cubicBezTo>
                  <a:cubicBezTo>
                    <a:pt x="65" y="35"/>
                    <a:pt x="57" y="27"/>
                    <a:pt x="46" y="27"/>
                  </a:cubicBezTo>
                  <a:cubicBezTo>
                    <a:pt x="35" y="27"/>
                    <a:pt x="26" y="35"/>
                    <a:pt x="26" y="46"/>
                  </a:cubicBezTo>
                  <a:cubicBezTo>
                    <a:pt x="26" y="57"/>
                    <a:pt x="35" y="65"/>
                    <a:pt x="46" y="65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8" name="Freeform 98">
              <a:extLst>
                <a:ext uri="{FF2B5EF4-FFF2-40B4-BE49-F238E27FC236}">
                  <a16:creationId xmlns:a16="http://schemas.microsoft.com/office/drawing/2014/main" id="{6481BD66-C11D-4A04-A828-56E5284093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0050" y="3124200"/>
              <a:ext cx="136525" cy="220663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0" y="75"/>
                </a:cxn>
                <a:cxn ang="0">
                  <a:pos x="25" y="75"/>
                </a:cxn>
                <a:cxn ang="0">
                  <a:pos x="25" y="139"/>
                </a:cxn>
                <a:cxn ang="0">
                  <a:pos x="62" y="139"/>
                </a:cxn>
                <a:cxn ang="0">
                  <a:pos x="62" y="75"/>
                </a:cxn>
                <a:cxn ang="0">
                  <a:pos x="86" y="75"/>
                </a:cxn>
                <a:cxn ang="0">
                  <a:pos x="43" y="0"/>
                </a:cxn>
              </a:cxnLst>
              <a:rect l="0" t="0" r="r" b="b"/>
              <a:pathLst>
                <a:path w="86" h="139">
                  <a:moveTo>
                    <a:pt x="43" y="0"/>
                  </a:moveTo>
                  <a:lnTo>
                    <a:pt x="0" y="75"/>
                  </a:lnTo>
                  <a:lnTo>
                    <a:pt x="25" y="75"/>
                  </a:lnTo>
                  <a:lnTo>
                    <a:pt x="25" y="139"/>
                  </a:lnTo>
                  <a:lnTo>
                    <a:pt x="62" y="139"/>
                  </a:lnTo>
                  <a:lnTo>
                    <a:pt x="62" y="75"/>
                  </a:lnTo>
                  <a:lnTo>
                    <a:pt x="86" y="75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9" name="Freeform 99">
              <a:extLst>
                <a:ext uri="{FF2B5EF4-FFF2-40B4-BE49-F238E27FC236}">
                  <a16:creationId xmlns:a16="http://schemas.microsoft.com/office/drawing/2014/main" id="{7E922A1C-5933-4CAB-9E30-87FF372479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56350" y="3113088"/>
              <a:ext cx="271463" cy="269875"/>
            </a:xfrm>
            <a:custGeom>
              <a:avLst/>
              <a:gdLst/>
              <a:ahLst/>
              <a:cxnLst>
                <a:cxn ang="0">
                  <a:pos x="91" y="46"/>
                </a:cxn>
                <a:cxn ang="0">
                  <a:pos x="46" y="91"/>
                </a:cxn>
                <a:cxn ang="0">
                  <a:pos x="0" y="46"/>
                </a:cxn>
                <a:cxn ang="0">
                  <a:pos x="46" y="0"/>
                </a:cxn>
                <a:cxn ang="0">
                  <a:pos x="91" y="46"/>
                </a:cxn>
                <a:cxn ang="0">
                  <a:pos x="46" y="65"/>
                </a:cxn>
                <a:cxn ang="0">
                  <a:pos x="65" y="46"/>
                </a:cxn>
                <a:cxn ang="0">
                  <a:pos x="46" y="26"/>
                </a:cxn>
                <a:cxn ang="0">
                  <a:pos x="26" y="46"/>
                </a:cxn>
                <a:cxn ang="0">
                  <a:pos x="46" y="65"/>
                </a:cxn>
              </a:cxnLst>
              <a:rect l="0" t="0" r="r" b="b"/>
              <a:pathLst>
                <a:path w="91" h="91">
                  <a:moveTo>
                    <a:pt x="91" y="46"/>
                  </a:moveTo>
                  <a:cubicBezTo>
                    <a:pt x="91" y="71"/>
                    <a:pt x="71" y="91"/>
                    <a:pt x="46" y="91"/>
                  </a:cubicBezTo>
                  <a:cubicBezTo>
                    <a:pt x="21" y="91"/>
                    <a:pt x="0" y="71"/>
                    <a:pt x="0" y="46"/>
                  </a:cubicBezTo>
                  <a:cubicBezTo>
                    <a:pt x="0" y="21"/>
                    <a:pt x="21" y="0"/>
                    <a:pt x="46" y="0"/>
                  </a:cubicBezTo>
                  <a:cubicBezTo>
                    <a:pt x="71" y="0"/>
                    <a:pt x="91" y="21"/>
                    <a:pt x="91" y="46"/>
                  </a:cubicBezTo>
                  <a:close/>
                  <a:moveTo>
                    <a:pt x="46" y="65"/>
                  </a:moveTo>
                  <a:cubicBezTo>
                    <a:pt x="56" y="65"/>
                    <a:pt x="65" y="56"/>
                    <a:pt x="65" y="46"/>
                  </a:cubicBezTo>
                  <a:cubicBezTo>
                    <a:pt x="65" y="35"/>
                    <a:pt x="56" y="26"/>
                    <a:pt x="46" y="26"/>
                  </a:cubicBezTo>
                  <a:cubicBezTo>
                    <a:pt x="35" y="26"/>
                    <a:pt x="26" y="35"/>
                    <a:pt x="26" y="46"/>
                  </a:cubicBezTo>
                  <a:cubicBezTo>
                    <a:pt x="26" y="56"/>
                    <a:pt x="35" y="65"/>
                    <a:pt x="46" y="65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>
                <a:solidFill>
                  <a:srgbClr val="000000"/>
                </a:solidFill>
                <a:latin typeface="Arial" panose="020B0604020202020204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A340CBF-9577-42D4-90AE-C30B3FF83FED}"/>
              </a:ext>
            </a:extLst>
          </p:cNvPr>
          <p:cNvSpPr txBox="1"/>
          <p:nvPr/>
        </p:nvSpPr>
        <p:spPr>
          <a:xfrm rot="16200000">
            <a:off x="4041869" y="3252203"/>
            <a:ext cx="996000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680">
              <a:lnSpc>
                <a:spcPct val="90000"/>
              </a:lnSpc>
              <a:spcBef>
                <a:spcPts val="300"/>
              </a:spcBef>
              <a:buClr>
                <a:srgbClr val="0000FF"/>
              </a:buClr>
              <a:defRPr/>
            </a:pPr>
            <a:r>
              <a:rPr lang="nb-NO" sz="1050" b="1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Tyre-hotel</a:t>
            </a:r>
            <a:endParaRPr lang="nb-NO" sz="1050" b="1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C87F01F8-B282-4F5E-8DB8-CEA52C6E1108}"/>
              </a:ext>
            </a:extLst>
          </p:cNvPr>
          <p:cNvSpPr txBox="1"/>
          <p:nvPr/>
        </p:nvSpPr>
        <p:spPr>
          <a:xfrm>
            <a:off x="4225934" y="2507366"/>
            <a:ext cx="604326" cy="2804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680">
              <a:lnSpc>
                <a:spcPct val="90000"/>
              </a:lnSpc>
              <a:spcBef>
                <a:spcPts val="300"/>
              </a:spcBef>
              <a:buClr>
                <a:srgbClr val="0000FF"/>
              </a:buClr>
              <a:defRPr/>
            </a:pPr>
            <a:r>
              <a:rPr lang="nb-NO" sz="675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Separate brand and P&amp;L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ACEBFB7-9C50-4D07-85B9-FDA6ECDDB4E6}"/>
              </a:ext>
            </a:extLst>
          </p:cNvPr>
          <p:cNvGrpSpPr/>
          <p:nvPr/>
        </p:nvGrpSpPr>
        <p:grpSpPr>
          <a:xfrm>
            <a:off x="3195643" y="2035099"/>
            <a:ext cx="834392" cy="2359201"/>
            <a:chOff x="4367387" y="2950203"/>
            <a:chExt cx="1112522" cy="3145601"/>
          </a:xfrm>
        </p:grpSpPr>
        <p:sp>
          <p:nvSpPr>
            <p:cNvPr id="193" name="Arrow: Right 192">
              <a:extLst>
                <a:ext uri="{FF2B5EF4-FFF2-40B4-BE49-F238E27FC236}">
                  <a16:creationId xmlns:a16="http://schemas.microsoft.com/office/drawing/2014/main" id="{3195FD43-9DB8-4BC3-A49F-A896BE198A61}"/>
                </a:ext>
              </a:extLst>
            </p:cNvPr>
            <p:cNvSpPr/>
            <p:nvPr/>
          </p:nvSpPr>
          <p:spPr>
            <a:xfrm rot="16200000">
              <a:off x="3526350" y="4142245"/>
              <a:ext cx="2794596" cy="1112522"/>
            </a:xfrm>
            <a:prstGeom prst="rightArrow">
              <a:avLst>
                <a:gd name="adj1" fmla="val 78293"/>
                <a:gd name="adj2" fmla="val 33415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nb-NO" sz="1050" err="1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grpSp>
          <p:nvGrpSpPr>
            <p:cNvPr id="194" name="Groupe 659">
              <a:extLst>
                <a:ext uri="{FF2B5EF4-FFF2-40B4-BE49-F238E27FC236}">
                  <a16:creationId xmlns:a16="http://schemas.microsoft.com/office/drawing/2014/main" id="{AB13F9FF-578A-4AEE-B46E-CCE1C7EC0393}"/>
                </a:ext>
              </a:extLst>
            </p:cNvPr>
            <p:cNvGrpSpPr/>
            <p:nvPr/>
          </p:nvGrpSpPr>
          <p:grpSpPr>
            <a:xfrm>
              <a:off x="4731244" y="2950203"/>
              <a:ext cx="366437" cy="330943"/>
              <a:chOff x="5997576" y="1749426"/>
              <a:chExt cx="460375" cy="419100"/>
            </a:xfrm>
          </p:grpSpPr>
          <p:sp>
            <p:nvSpPr>
              <p:cNvPr id="203" name="Freeform 183">
                <a:extLst>
                  <a:ext uri="{FF2B5EF4-FFF2-40B4-BE49-F238E27FC236}">
                    <a16:creationId xmlns:a16="http://schemas.microsoft.com/office/drawing/2014/main" id="{9A329B98-CE5D-4CB1-BAC0-E46563F19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3776" y="1749426"/>
                <a:ext cx="134938" cy="187325"/>
              </a:xfrm>
              <a:custGeom>
                <a:avLst/>
                <a:gdLst/>
                <a:ahLst/>
                <a:cxnLst>
                  <a:cxn ang="0">
                    <a:pos x="70" y="73"/>
                  </a:cxn>
                  <a:cxn ang="0">
                    <a:pos x="44" y="41"/>
                  </a:cxn>
                  <a:cxn ang="0">
                    <a:pos x="54" y="21"/>
                  </a:cxn>
                  <a:cxn ang="0">
                    <a:pos x="36" y="0"/>
                  </a:cxn>
                  <a:cxn ang="0">
                    <a:pos x="18" y="21"/>
                  </a:cxn>
                  <a:cxn ang="0">
                    <a:pos x="28" y="41"/>
                  </a:cxn>
                  <a:cxn ang="0">
                    <a:pos x="1" y="97"/>
                  </a:cxn>
                </a:cxnLst>
                <a:rect l="0" t="0" r="r" b="b"/>
                <a:pathLst>
                  <a:path w="70" h="97">
                    <a:moveTo>
                      <a:pt x="70" y="73"/>
                    </a:moveTo>
                    <a:cubicBezTo>
                      <a:pt x="66" y="57"/>
                      <a:pt x="58" y="45"/>
                      <a:pt x="44" y="41"/>
                    </a:cubicBezTo>
                    <a:cubicBezTo>
                      <a:pt x="48" y="37"/>
                      <a:pt x="54" y="29"/>
                      <a:pt x="54" y="21"/>
                    </a:cubicBezTo>
                    <a:cubicBezTo>
                      <a:pt x="54" y="9"/>
                      <a:pt x="46" y="0"/>
                      <a:pt x="36" y="0"/>
                    </a:cubicBezTo>
                    <a:cubicBezTo>
                      <a:pt x="26" y="0"/>
                      <a:pt x="18" y="9"/>
                      <a:pt x="18" y="21"/>
                    </a:cubicBezTo>
                    <a:cubicBezTo>
                      <a:pt x="18" y="29"/>
                      <a:pt x="24" y="37"/>
                      <a:pt x="28" y="41"/>
                    </a:cubicBezTo>
                    <a:cubicBezTo>
                      <a:pt x="7" y="47"/>
                      <a:pt x="0" y="70"/>
                      <a:pt x="1" y="97"/>
                    </a:cubicBezTo>
                  </a:path>
                </a:pathLst>
              </a:custGeom>
              <a:noFill/>
              <a:ln w="12700" cap="rnd">
                <a:solidFill>
                  <a:srgbClr val="1A171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525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4" name="Freeform 184">
                <a:extLst>
                  <a:ext uri="{FF2B5EF4-FFF2-40B4-BE49-F238E27FC236}">
                    <a16:creationId xmlns:a16="http://schemas.microsoft.com/office/drawing/2014/main" id="{0555732A-D973-4248-8EB9-2BB6ECCDF4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5051" y="1943101"/>
                <a:ext cx="61913" cy="1588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0" y="0"/>
                  </a:cxn>
                </a:cxnLst>
                <a:rect l="0" t="0" r="r" b="b"/>
                <a:pathLst>
                  <a:path w="32" h="1">
                    <a:moveTo>
                      <a:pt x="32" y="0"/>
                    </a:moveTo>
                    <a:cubicBezTo>
                      <a:pt x="22" y="1"/>
                      <a:pt x="10" y="1"/>
                      <a:pt x="0" y="0"/>
                    </a:cubicBezTo>
                  </a:path>
                </a:pathLst>
              </a:custGeom>
              <a:noFill/>
              <a:ln w="12700" cap="rnd">
                <a:solidFill>
                  <a:srgbClr val="1A171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525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5" name="Freeform 185">
                <a:extLst>
                  <a:ext uri="{FF2B5EF4-FFF2-40B4-BE49-F238E27FC236}">
                    <a16:creationId xmlns:a16="http://schemas.microsoft.com/office/drawing/2014/main" id="{FD4B9531-8A1D-404B-AA3F-CC61DD8E20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67451" y="1795463"/>
                <a:ext cx="123825" cy="139700"/>
              </a:xfrm>
              <a:custGeom>
                <a:avLst/>
                <a:gdLst/>
                <a:ahLst/>
                <a:cxnLst>
                  <a:cxn ang="0">
                    <a:pos x="0" y="63"/>
                  </a:cxn>
                  <a:cxn ang="0">
                    <a:pos x="19" y="49"/>
                  </a:cxn>
                  <a:cxn ang="0">
                    <a:pos x="8" y="26"/>
                  </a:cxn>
                  <a:cxn ang="0">
                    <a:pos x="29" y="0"/>
                  </a:cxn>
                  <a:cxn ang="0">
                    <a:pos x="50" y="26"/>
                  </a:cxn>
                  <a:cxn ang="0">
                    <a:pos x="38" y="49"/>
                  </a:cxn>
                  <a:cxn ang="0">
                    <a:pos x="64" y="72"/>
                  </a:cxn>
                </a:cxnLst>
                <a:rect l="0" t="0" r="r" b="b"/>
                <a:pathLst>
                  <a:path w="64" h="72">
                    <a:moveTo>
                      <a:pt x="0" y="63"/>
                    </a:moveTo>
                    <a:cubicBezTo>
                      <a:pt x="4" y="56"/>
                      <a:pt x="11" y="51"/>
                      <a:pt x="19" y="49"/>
                    </a:cubicBezTo>
                    <a:cubicBezTo>
                      <a:pt x="14" y="44"/>
                      <a:pt x="8" y="35"/>
                      <a:pt x="8" y="26"/>
                    </a:cubicBezTo>
                    <a:cubicBezTo>
                      <a:pt x="8" y="11"/>
                      <a:pt x="17" y="0"/>
                      <a:pt x="29" y="0"/>
                    </a:cubicBezTo>
                    <a:cubicBezTo>
                      <a:pt x="40" y="0"/>
                      <a:pt x="49" y="11"/>
                      <a:pt x="50" y="26"/>
                    </a:cubicBezTo>
                    <a:cubicBezTo>
                      <a:pt x="50" y="34"/>
                      <a:pt x="43" y="44"/>
                      <a:pt x="38" y="49"/>
                    </a:cubicBezTo>
                    <a:cubicBezTo>
                      <a:pt x="50" y="52"/>
                      <a:pt x="59" y="61"/>
                      <a:pt x="64" y="72"/>
                    </a:cubicBezTo>
                  </a:path>
                </a:pathLst>
              </a:custGeom>
              <a:noFill/>
              <a:ln w="12700" cap="rnd">
                <a:solidFill>
                  <a:srgbClr val="1A171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525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6" name="Freeform 186">
                <a:extLst>
                  <a:ext uri="{FF2B5EF4-FFF2-40B4-BE49-F238E27FC236}">
                    <a16:creationId xmlns:a16="http://schemas.microsoft.com/office/drawing/2014/main" id="{4F37EBC8-7099-4415-B061-5D2079BF0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6963" y="1890713"/>
                <a:ext cx="31750" cy="52388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17" y="0"/>
                  </a:cxn>
                </a:cxnLst>
                <a:rect l="0" t="0" r="r" b="b"/>
                <a:pathLst>
                  <a:path w="17" h="27">
                    <a:moveTo>
                      <a:pt x="0" y="27"/>
                    </a:moveTo>
                    <a:cubicBezTo>
                      <a:pt x="1" y="14"/>
                      <a:pt x="7" y="4"/>
                      <a:pt x="17" y="0"/>
                    </a:cubicBezTo>
                  </a:path>
                </a:pathLst>
              </a:custGeom>
              <a:noFill/>
              <a:ln w="12700" cap="rnd">
                <a:solidFill>
                  <a:srgbClr val="1A171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525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7" name="Freeform 187">
                <a:extLst>
                  <a:ext uri="{FF2B5EF4-FFF2-40B4-BE49-F238E27FC236}">
                    <a16:creationId xmlns:a16="http://schemas.microsoft.com/office/drawing/2014/main" id="{6AD97DD4-926A-4FAE-A771-99448E1AE7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5051" y="1943101"/>
                <a:ext cx="88900" cy="207963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32" y="3"/>
                  </a:cxn>
                  <a:cxn ang="0">
                    <a:pos x="46" y="31"/>
                  </a:cxn>
                  <a:cxn ang="0">
                    <a:pos x="7" y="107"/>
                  </a:cxn>
                </a:cxnLst>
                <a:rect l="0" t="0" r="r" b="b"/>
                <a:pathLst>
                  <a:path w="46" h="107">
                    <a:moveTo>
                      <a:pt x="32" y="0"/>
                    </a:moveTo>
                    <a:cubicBezTo>
                      <a:pt x="32" y="1"/>
                      <a:pt x="32" y="2"/>
                      <a:pt x="32" y="3"/>
                    </a:cubicBezTo>
                    <a:cubicBezTo>
                      <a:pt x="32" y="13"/>
                      <a:pt x="40" y="25"/>
                      <a:pt x="46" y="31"/>
                    </a:cubicBezTo>
                    <a:cubicBezTo>
                      <a:pt x="16" y="39"/>
                      <a:pt x="0" y="68"/>
                      <a:pt x="7" y="107"/>
                    </a:cubicBezTo>
                  </a:path>
                </a:pathLst>
              </a:custGeom>
              <a:noFill/>
              <a:ln w="12700" cap="rnd">
                <a:solidFill>
                  <a:srgbClr val="1A171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525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8" name="Freeform 188">
                <a:extLst>
                  <a:ext uri="{FF2B5EF4-FFF2-40B4-BE49-F238E27FC236}">
                    <a16:creationId xmlns:a16="http://schemas.microsoft.com/office/drawing/2014/main" id="{D95BD824-4939-4778-AE2B-1AEED454A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6501" y="2027238"/>
                <a:ext cx="36513" cy="117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" y="59"/>
                  </a:cxn>
                  <a:cxn ang="0">
                    <a:pos x="18" y="61"/>
                  </a:cxn>
                </a:cxnLst>
                <a:rect l="0" t="0" r="r" b="b"/>
                <a:pathLst>
                  <a:path w="19" h="61">
                    <a:moveTo>
                      <a:pt x="0" y="0"/>
                    </a:moveTo>
                    <a:cubicBezTo>
                      <a:pt x="14" y="14"/>
                      <a:pt x="19" y="31"/>
                      <a:pt x="19" y="59"/>
                    </a:cubicBezTo>
                    <a:cubicBezTo>
                      <a:pt x="19" y="60"/>
                      <a:pt x="19" y="60"/>
                      <a:pt x="18" y="61"/>
                    </a:cubicBezTo>
                  </a:path>
                </a:pathLst>
              </a:custGeom>
              <a:noFill/>
              <a:ln w="12700" cap="rnd">
                <a:solidFill>
                  <a:srgbClr val="1A171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525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9" name="Freeform 189">
                <a:extLst>
                  <a:ext uri="{FF2B5EF4-FFF2-40B4-BE49-F238E27FC236}">
                    <a16:creationId xmlns:a16="http://schemas.microsoft.com/office/drawing/2014/main" id="{5DBF6311-D37A-48B8-9BB0-D0C24CBA2B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08713" y="1889126"/>
                <a:ext cx="58738" cy="28575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8" y="0"/>
                  </a:cxn>
                  <a:cxn ang="0">
                    <a:pos x="30" y="15"/>
                  </a:cxn>
                </a:cxnLst>
                <a:rect l="0" t="0" r="r" b="b"/>
                <a:pathLst>
                  <a:path w="30" h="15">
                    <a:moveTo>
                      <a:pt x="0" y="1"/>
                    </a:moveTo>
                    <a:cubicBezTo>
                      <a:pt x="2" y="0"/>
                      <a:pt x="5" y="0"/>
                      <a:pt x="8" y="0"/>
                    </a:cubicBezTo>
                    <a:cubicBezTo>
                      <a:pt x="17" y="0"/>
                      <a:pt x="25" y="6"/>
                      <a:pt x="30" y="15"/>
                    </a:cubicBezTo>
                  </a:path>
                </a:pathLst>
              </a:custGeom>
              <a:noFill/>
              <a:ln w="12700" cap="rnd">
                <a:solidFill>
                  <a:srgbClr val="1A171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525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0" name="Freeform 190">
                <a:extLst>
                  <a:ext uri="{FF2B5EF4-FFF2-40B4-BE49-F238E27FC236}">
                    <a16:creationId xmlns:a16="http://schemas.microsoft.com/office/drawing/2014/main" id="{A96E296A-D773-4329-941F-A207A24F3F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6813" y="1917701"/>
                <a:ext cx="39688" cy="109538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4" y="16"/>
                  </a:cxn>
                  <a:cxn ang="0">
                    <a:pos x="0" y="44"/>
                  </a:cxn>
                  <a:cxn ang="0">
                    <a:pos x="21" y="56"/>
                  </a:cxn>
                </a:cxnLst>
                <a:rect l="0" t="0" r="r" b="b"/>
                <a:pathLst>
                  <a:path w="21" h="56">
                    <a:moveTo>
                      <a:pt x="11" y="0"/>
                    </a:moveTo>
                    <a:cubicBezTo>
                      <a:pt x="13" y="4"/>
                      <a:pt x="14" y="10"/>
                      <a:pt x="14" y="16"/>
                    </a:cubicBezTo>
                    <a:cubicBezTo>
                      <a:pt x="14" y="26"/>
                      <a:pt x="6" y="38"/>
                      <a:pt x="0" y="44"/>
                    </a:cubicBezTo>
                    <a:cubicBezTo>
                      <a:pt x="9" y="46"/>
                      <a:pt x="15" y="50"/>
                      <a:pt x="21" y="56"/>
                    </a:cubicBezTo>
                  </a:path>
                </a:pathLst>
              </a:custGeom>
              <a:noFill/>
              <a:ln w="12700" cap="rnd">
                <a:solidFill>
                  <a:srgbClr val="1A171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525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1" name="Freeform 191">
                <a:extLst>
                  <a:ext uri="{FF2B5EF4-FFF2-40B4-BE49-F238E27FC236}">
                    <a16:creationId xmlns:a16="http://schemas.microsoft.com/office/drawing/2014/main" id="{E388C2EE-CD4D-45BE-BBBF-895652BACB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7576" y="1935163"/>
                <a:ext cx="134938" cy="196850"/>
              </a:xfrm>
              <a:custGeom>
                <a:avLst/>
                <a:gdLst/>
                <a:ahLst/>
                <a:cxnLst>
                  <a:cxn ang="0">
                    <a:pos x="69" y="69"/>
                  </a:cxn>
                  <a:cxn ang="0">
                    <a:pos x="47" y="41"/>
                  </a:cxn>
                  <a:cxn ang="0">
                    <a:pos x="57" y="21"/>
                  </a:cxn>
                  <a:cxn ang="0">
                    <a:pos x="39" y="0"/>
                  </a:cxn>
                  <a:cxn ang="0">
                    <a:pos x="22" y="21"/>
                  </a:cxn>
                  <a:cxn ang="0">
                    <a:pos x="31" y="41"/>
                  </a:cxn>
                  <a:cxn ang="0">
                    <a:pos x="0" y="101"/>
                  </a:cxn>
                  <a:cxn ang="0">
                    <a:pos x="36" y="101"/>
                  </a:cxn>
                </a:cxnLst>
                <a:rect l="0" t="0" r="r" b="b"/>
                <a:pathLst>
                  <a:path w="69" h="101">
                    <a:moveTo>
                      <a:pt x="69" y="69"/>
                    </a:moveTo>
                    <a:cubicBezTo>
                      <a:pt x="66" y="53"/>
                      <a:pt x="62" y="45"/>
                      <a:pt x="47" y="41"/>
                    </a:cubicBezTo>
                    <a:cubicBezTo>
                      <a:pt x="51" y="37"/>
                      <a:pt x="57" y="29"/>
                      <a:pt x="57" y="21"/>
                    </a:cubicBezTo>
                    <a:cubicBezTo>
                      <a:pt x="57" y="8"/>
                      <a:pt x="49" y="0"/>
                      <a:pt x="39" y="0"/>
                    </a:cubicBezTo>
                    <a:cubicBezTo>
                      <a:pt x="29" y="0"/>
                      <a:pt x="21" y="9"/>
                      <a:pt x="22" y="21"/>
                    </a:cubicBezTo>
                    <a:cubicBezTo>
                      <a:pt x="22" y="29"/>
                      <a:pt x="27" y="37"/>
                      <a:pt x="31" y="41"/>
                    </a:cubicBezTo>
                    <a:cubicBezTo>
                      <a:pt x="11" y="47"/>
                      <a:pt x="0" y="73"/>
                      <a:pt x="0" y="101"/>
                    </a:cubicBezTo>
                    <a:cubicBezTo>
                      <a:pt x="36" y="101"/>
                      <a:pt x="36" y="101"/>
                      <a:pt x="36" y="101"/>
                    </a:cubicBezTo>
                  </a:path>
                </a:pathLst>
              </a:custGeom>
              <a:noFill/>
              <a:ln w="12700" cap="rnd">
                <a:solidFill>
                  <a:srgbClr val="1A171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525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2" name="Freeform 192">
                <a:extLst>
                  <a:ext uri="{FF2B5EF4-FFF2-40B4-BE49-F238E27FC236}">
                    <a16:creationId xmlns:a16="http://schemas.microsoft.com/office/drawing/2014/main" id="{276DF1E8-978B-4870-9526-7239310D3D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8251" y="1935163"/>
                <a:ext cx="139700" cy="233363"/>
              </a:xfrm>
              <a:custGeom>
                <a:avLst/>
                <a:gdLst/>
                <a:ahLst/>
                <a:cxnLst>
                  <a:cxn ang="0">
                    <a:pos x="0" y="63"/>
                  </a:cxn>
                  <a:cxn ang="0">
                    <a:pos x="20" y="49"/>
                  </a:cxn>
                  <a:cxn ang="0">
                    <a:pos x="9" y="26"/>
                  </a:cxn>
                  <a:cxn ang="0">
                    <a:pos x="29" y="0"/>
                  </a:cxn>
                  <a:cxn ang="0">
                    <a:pos x="50" y="26"/>
                  </a:cxn>
                  <a:cxn ang="0">
                    <a:pos x="39" y="49"/>
                  </a:cxn>
                  <a:cxn ang="0">
                    <a:pos x="72" y="114"/>
                  </a:cxn>
                  <a:cxn ang="0">
                    <a:pos x="10" y="119"/>
                  </a:cxn>
                </a:cxnLst>
                <a:rect l="0" t="0" r="r" b="b"/>
                <a:pathLst>
                  <a:path w="72" h="120">
                    <a:moveTo>
                      <a:pt x="0" y="63"/>
                    </a:moveTo>
                    <a:cubicBezTo>
                      <a:pt x="5" y="56"/>
                      <a:pt x="12" y="51"/>
                      <a:pt x="20" y="49"/>
                    </a:cubicBezTo>
                    <a:cubicBezTo>
                      <a:pt x="15" y="44"/>
                      <a:pt x="9" y="35"/>
                      <a:pt x="9" y="26"/>
                    </a:cubicBezTo>
                    <a:cubicBezTo>
                      <a:pt x="8" y="11"/>
                      <a:pt x="18" y="0"/>
                      <a:pt x="29" y="0"/>
                    </a:cubicBezTo>
                    <a:cubicBezTo>
                      <a:pt x="41" y="0"/>
                      <a:pt x="50" y="11"/>
                      <a:pt x="50" y="26"/>
                    </a:cubicBezTo>
                    <a:cubicBezTo>
                      <a:pt x="50" y="34"/>
                      <a:pt x="44" y="44"/>
                      <a:pt x="39" y="49"/>
                    </a:cubicBezTo>
                    <a:cubicBezTo>
                      <a:pt x="63" y="56"/>
                      <a:pt x="72" y="82"/>
                      <a:pt x="72" y="114"/>
                    </a:cubicBezTo>
                    <a:cubicBezTo>
                      <a:pt x="72" y="118"/>
                      <a:pt x="35" y="120"/>
                      <a:pt x="10" y="119"/>
                    </a:cubicBezTo>
                  </a:path>
                </a:pathLst>
              </a:custGeom>
              <a:noFill/>
              <a:ln w="12700" cap="rnd">
                <a:solidFill>
                  <a:srgbClr val="1A171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525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8C3A797F-E414-420B-B6B3-4BD2F9777139}"/>
                </a:ext>
              </a:extLst>
            </p:cNvPr>
            <p:cNvSpPr txBox="1"/>
            <p:nvPr/>
          </p:nvSpPr>
          <p:spPr>
            <a:xfrm rot="16200000">
              <a:off x="4266159" y="4573009"/>
              <a:ext cx="1328000" cy="1938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685680">
                <a:lnSpc>
                  <a:spcPct val="90000"/>
                </a:lnSpc>
                <a:spcBef>
                  <a:spcPts val="300"/>
                </a:spcBef>
                <a:buClr>
                  <a:srgbClr val="0000FF"/>
                </a:buClr>
                <a:defRPr/>
              </a:pPr>
              <a:r>
                <a:rPr lang="nb-NO" sz="1050" b="1" i="1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Carwash</a:t>
              </a:r>
              <a:endParaRPr lang="nb-NO" sz="1050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0CD6448D-D607-4628-BCFC-82D47D3C77FD}"/>
                </a:ext>
              </a:extLst>
            </p:cNvPr>
            <p:cNvSpPr txBox="1"/>
            <p:nvPr/>
          </p:nvSpPr>
          <p:spPr>
            <a:xfrm>
              <a:off x="4511579" y="3579894"/>
              <a:ext cx="805768" cy="3739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680">
                <a:lnSpc>
                  <a:spcPct val="90000"/>
                </a:lnSpc>
                <a:spcBef>
                  <a:spcPts val="300"/>
                </a:spcBef>
                <a:buClr>
                  <a:srgbClr val="0000FF"/>
                </a:buClr>
                <a:defRPr/>
              </a:pPr>
              <a:r>
                <a:rPr lang="nb-NO" sz="675" b="1" i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Separate brand and P&amp;L</a:t>
              </a:r>
            </a:p>
          </p:txBody>
        </p:sp>
        <p:grpSp>
          <p:nvGrpSpPr>
            <p:cNvPr id="285" name="Group 136">
              <a:extLst>
                <a:ext uri="{FF2B5EF4-FFF2-40B4-BE49-F238E27FC236}">
                  <a16:creationId xmlns:a16="http://schemas.microsoft.com/office/drawing/2014/main" id="{7ED1E856-DBB2-449D-A9C5-1C8EF2682D23}"/>
                </a:ext>
              </a:extLst>
            </p:cNvPr>
            <p:cNvGrpSpPr/>
            <p:nvPr/>
          </p:nvGrpSpPr>
          <p:grpSpPr>
            <a:xfrm>
              <a:off x="4701391" y="5538724"/>
              <a:ext cx="438218" cy="425221"/>
              <a:chOff x="171450" y="2168525"/>
              <a:chExt cx="1309688" cy="1357313"/>
            </a:xfrm>
            <a:noFill/>
          </p:grpSpPr>
          <p:sp>
            <p:nvSpPr>
              <p:cNvPr id="286" name="Freeform 38">
                <a:extLst>
                  <a:ext uri="{FF2B5EF4-FFF2-40B4-BE49-F238E27FC236}">
                    <a16:creationId xmlns:a16="http://schemas.microsoft.com/office/drawing/2014/main" id="{28C7912A-1D8A-4B7C-ACF2-24868278150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8288" y="2732088"/>
                <a:ext cx="1114425" cy="793750"/>
              </a:xfrm>
              <a:custGeom>
                <a:avLst/>
                <a:gdLst/>
                <a:ahLst/>
                <a:cxnLst>
                  <a:cxn ang="0">
                    <a:pos x="370" y="239"/>
                  </a:cxn>
                  <a:cxn ang="0">
                    <a:pos x="375" y="189"/>
                  </a:cxn>
                  <a:cxn ang="0">
                    <a:pos x="375" y="139"/>
                  </a:cxn>
                  <a:cxn ang="0">
                    <a:pos x="369" y="118"/>
                  </a:cxn>
                  <a:cxn ang="0">
                    <a:pos x="307" y="9"/>
                  </a:cxn>
                  <a:cxn ang="0">
                    <a:pos x="291" y="0"/>
                  </a:cxn>
                  <a:cxn ang="0">
                    <a:pos x="87" y="0"/>
                  </a:cxn>
                  <a:cxn ang="0">
                    <a:pos x="70" y="9"/>
                  </a:cxn>
                  <a:cxn ang="0">
                    <a:pos x="6" y="118"/>
                  </a:cxn>
                  <a:cxn ang="0">
                    <a:pos x="0" y="139"/>
                  </a:cxn>
                  <a:cxn ang="0">
                    <a:pos x="0" y="189"/>
                  </a:cxn>
                  <a:cxn ang="0">
                    <a:pos x="5" y="239"/>
                  </a:cxn>
                  <a:cxn ang="0">
                    <a:pos x="9" y="245"/>
                  </a:cxn>
                  <a:cxn ang="0">
                    <a:pos x="20" y="267"/>
                  </a:cxn>
                  <a:cxn ang="0">
                    <a:pos x="69" y="267"/>
                  </a:cxn>
                  <a:cxn ang="0">
                    <a:pos x="80" y="245"/>
                  </a:cxn>
                  <a:cxn ang="0">
                    <a:pos x="91" y="239"/>
                  </a:cxn>
                  <a:cxn ang="0">
                    <a:pos x="284" y="239"/>
                  </a:cxn>
                  <a:cxn ang="0">
                    <a:pos x="295" y="245"/>
                  </a:cxn>
                  <a:cxn ang="0">
                    <a:pos x="306" y="267"/>
                  </a:cxn>
                  <a:cxn ang="0">
                    <a:pos x="355" y="267"/>
                  </a:cxn>
                  <a:cxn ang="0">
                    <a:pos x="36" y="101"/>
                  </a:cxn>
                  <a:cxn ang="0">
                    <a:pos x="80" y="26"/>
                  </a:cxn>
                  <a:cxn ang="0">
                    <a:pos x="97" y="17"/>
                  </a:cxn>
                  <a:cxn ang="0">
                    <a:pos x="281" y="17"/>
                  </a:cxn>
                  <a:cxn ang="0">
                    <a:pos x="297" y="26"/>
                  </a:cxn>
                  <a:cxn ang="0">
                    <a:pos x="339" y="101"/>
                  </a:cxn>
                  <a:cxn ang="0">
                    <a:pos x="334" y="110"/>
                  </a:cxn>
                  <a:cxn ang="0">
                    <a:pos x="42" y="110"/>
                  </a:cxn>
                  <a:cxn ang="0">
                    <a:pos x="36" y="101"/>
                  </a:cxn>
                </a:cxnLst>
                <a:rect l="0" t="0" r="r" b="b"/>
                <a:pathLst>
                  <a:path w="375" h="267">
                    <a:moveTo>
                      <a:pt x="370" y="239"/>
                    </a:moveTo>
                    <a:cubicBezTo>
                      <a:pt x="373" y="239"/>
                      <a:pt x="375" y="189"/>
                      <a:pt x="375" y="189"/>
                    </a:cubicBezTo>
                    <a:cubicBezTo>
                      <a:pt x="375" y="139"/>
                      <a:pt x="375" y="139"/>
                      <a:pt x="375" y="139"/>
                    </a:cubicBezTo>
                    <a:cubicBezTo>
                      <a:pt x="375" y="133"/>
                      <a:pt x="372" y="124"/>
                      <a:pt x="369" y="118"/>
                    </a:cubicBezTo>
                    <a:cubicBezTo>
                      <a:pt x="307" y="9"/>
                      <a:pt x="307" y="9"/>
                      <a:pt x="307" y="9"/>
                    </a:cubicBezTo>
                    <a:cubicBezTo>
                      <a:pt x="304" y="4"/>
                      <a:pt x="297" y="0"/>
                      <a:pt x="291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1" y="0"/>
                      <a:pt x="73" y="4"/>
                      <a:pt x="70" y="9"/>
                    </a:cubicBezTo>
                    <a:cubicBezTo>
                      <a:pt x="6" y="118"/>
                      <a:pt x="6" y="118"/>
                      <a:pt x="6" y="118"/>
                    </a:cubicBezTo>
                    <a:cubicBezTo>
                      <a:pt x="3" y="124"/>
                      <a:pt x="0" y="133"/>
                      <a:pt x="0" y="139"/>
                    </a:cubicBezTo>
                    <a:cubicBezTo>
                      <a:pt x="0" y="189"/>
                      <a:pt x="0" y="189"/>
                      <a:pt x="0" y="189"/>
                    </a:cubicBezTo>
                    <a:cubicBezTo>
                      <a:pt x="0" y="189"/>
                      <a:pt x="2" y="239"/>
                      <a:pt x="5" y="239"/>
                    </a:cubicBezTo>
                    <a:cubicBezTo>
                      <a:pt x="7" y="239"/>
                      <a:pt x="9" y="242"/>
                      <a:pt x="9" y="245"/>
                    </a:cubicBezTo>
                    <a:cubicBezTo>
                      <a:pt x="9" y="248"/>
                      <a:pt x="14" y="267"/>
                      <a:pt x="20" y="267"/>
                    </a:cubicBezTo>
                    <a:cubicBezTo>
                      <a:pt x="69" y="267"/>
                      <a:pt x="69" y="267"/>
                      <a:pt x="69" y="267"/>
                    </a:cubicBezTo>
                    <a:cubicBezTo>
                      <a:pt x="75" y="267"/>
                      <a:pt x="80" y="248"/>
                      <a:pt x="80" y="245"/>
                    </a:cubicBezTo>
                    <a:cubicBezTo>
                      <a:pt x="80" y="241"/>
                      <a:pt x="85" y="239"/>
                      <a:pt x="91" y="239"/>
                    </a:cubicBezTo>
                    <a:cubicBezTo>
                      <a:pt x="284" y="239"/>
                      <a:pt x="284" y="239"/>
                      <a:pt x="284" y="239"/>
                    </a:cubicBezTo>
                    <a:cubicBezTo>
                      <a:pt x="290" y="239"/>
                      <a:pt x="295" y="241"/>
                      <a:pt x="295" y="245"/>
                    </a:cubicBezTo>
                    <a:cubicBezTo>
                      <a:pt x="295" y="248"/>
                      <a:pt x="300" y="267"/>
                      <a:pt x="306" y="267"/>
                    </a:cubicBezTo>
                    <a:cubicBezTo>
                      <a:pt x="355" y="267"/>
                      <a:pt x="355" y="267"/>
                      <a:pt x="355" y="267"/>
                    </a:cubicBezTo>
                    <a:moveTo>
                      <a:pt x="36" y="101"/>
                    </a:moveTo>
                    <a:cubicBezTo>
                      <a:pt x="80" y="26"/>
                      <a:pt x="80" y="26"/>
                      <a:pt x="80" y="26"/>
                    </a:cubicBezTo>
                    <a:cubicBezTo>
                      <a:pt x="83" y="21"/>
                      <a:pt x="91" y="17"/>
                      <a:pt x="97" y="17"/>
                    </a:cubicBezTo>
                    <a:cubicBezTo>
                      <a:pt x="281" y="17"/>
                      <a:pt x="281" y="17"/>
                      <a:pt x="281" y="17"/>
                    </a:cubicBezTo>
                    <a:cubicBezTo>
                      <a:pt x="287" y="17"/>
                      <a:pt x="294" y="21"/>
                      <a:pt x="297" y="26"/>
                    </a:cubicBezTo>
                    <a:cubicBezTo>
                      <a:pt x="339" y="101"/>
                      <a:pt x="339" y="101"/>
                      <a:pt x="339" y="101"/>
                    </a:cubicBezTo>
                    <a:cubicBezTo>
                      <a:pt x="342" y="106"/>
                      <a:pt x="340" y="110"/>
                      <a:pt x="334" y="110"/>
                    </a:cubicBezTo>
                    <a:cubicBezTo>
                      <a:pt x="42" y="110"/>
                      <a:pt x="42" y="110"/>
                      <a:pt x="42" y="110"/>
                    </a:cubicBezTo>
                    <a:cubicBezTo>
                      <a:pt x="36" y="110"/>
                      <a:pt x="33" y="106"/>
                      <a:pt x="36" y="101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287" name="Freeform 39">
                <a:extLst>
                  <a:ext uri="{FF2B5EF4-FFF2-40B4-BE49-F238E27FC236}">
                    <a16:creationId xmlns:a16="http://schemas.microsoft.com/office/drawing/2014/main" id="{70F413B6-5495-4E85-A174-65B979BF5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1438" y="2984500"/>
                <a:ext cx="139700" cy="74613"/>
              </a:xfrm>
              <a:custGeom>
                <a:avLst/>
                <a:gdLst/>
                <a:ahLst/>
                <a:cxnLst>
                  <a:cxn ang="0">
                    <a:pos x="36" y="25"/>
                  </a:cxn>
                  <a:cxn ang="0">
                    <a:pos x="11" y="25"/>
                  </a:cxn>
                  <a:cxn ang="0">
                    <a:pos x="0" y="14"/>
                  </a:cxn>
                  <a:cxn ang="0">
                    <a:pos x="0" y="11"/>
                  </a:cxn>
                  <a:cxn ang="0">
                    <a:pos x="11" y="0"/>
                  </a:cxn>
                  <a:cxn ang="0">
                    <a:pos x="36" y="0"/>
                  </a:cxn>
                  <a:cxn ang="0">
                    <a:pos x="47" y="11"/>
                  </a:cxn>
                  <a:cxn ang="0">
                    <a:pos x="47" y="14"/>
                  </a:cxn>
                  <a:cxn ang="0">
                    <a:pos x="36" y="25"/>
                  </a:cxn>
                </a:cxnLst>
                <a:rect l="0" t="0" r="r" b="b"/>
                <a:pathLst>
                  <a:path w="47" h="25">
                    <a:moveTo>
                      <a:pt x="36" y="25"/>
                    </a:moveTo>
                    <a:cubicBezTo>
                      <a:pt x="11" y="25"/>
                      <a:pt x="11" y="25"/>
                      <a:pt x="11" y="25"/>
                    </a:cubicBezTo>
                    <a:cubicBezTo>
                      <a:pt x="5" y="25"/>
                      <a:pt x="0" y="20"/>
                      <a:pt x="0" y="14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2" y="0"/>
                      <a:pt x="47" y="5"/>
                      <a:pt x="47" y="11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7" y="20"/>
                      <a:pt x="42" y="25"/>
                      <a:pt x="36" y="25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288" name="Freeform 40">
                <a:extLst>
                  <a:ext uri="{FF2B5EF4-FFF2-40B4-BE49-F238E27FC236}">
                    <a16:creationId xmlns:a16="http://schemas.microsoft.com/office/drawing/2014/main" id="{FC55EA25-745F-404A-88CD-BA93EA9750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50" y="2984500"/>
                <a:ext cx="139700" cy="74613"/>
              </a:xfrm>
              <a:custGeom>
                <a:avLst/>
                <a:gdLst/>
                <a:ahLst/>
                <a:cxnLst>
                  <a:cxn ang="0">
                    <a:pos x="36" y="25"/>
                  </a:cxn>
                  <a:cxn ang="0">
                    <a:pos x="11" y="25"/>
                  </a:cxn>
                  <a:cxn ang="0">
                    <a:pos x="0" y="14"/>
                  </a:cxn>
                  <a:cxn ang="0">
                    <a:pos x="0" y="11"/>
                  </a:cxn>
                  <a:cxn ang="0">
                    <a:pos x="11" y="0"/>
                  </a:cxn>
                  <a:cxn ang="0">
                    <a:pos x="36" y="0"/>
                  </a:cxn>
                  <a:cxn ang="0">
                    <a:pos x="47" y="11"/>
                  </a:cxn>
                  <a:cxn ang="0">
                    <a:pos x="47" y="14"/>
                  </a:cxn>
                  <a:cxn ang="0">
                    <a:pos x="36" y="25"/>
                  </a:cxn>
                </a:cxnLst>
                <a:rect l="0" t="0" r="r" b="b"/>
                <a:pathLst>
                  <a:path w="47" h="25">
                    <a:moveTo>
                      <a:pt x="36" y="25"/>
                    </a:moveTo>
                    <a:cubicBezTo>
                      <a:pt x="11" y="25"/>
                      <a:pt x="11" y="25"/>
                      <a:pt x="11" y="25"/>
                    </a:cubicBezTo>
                    <a:cubicBezTo>
                      <a:pt x="5" y="25"/>
                      <a:pt x="0" y="20"/>
                      <a:pt x="0" y="14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2" y="0"/>
                      <a:pt x="47" y="5"/>
                      <a:pt x="47" y="11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7" y="20"/>
                      <a:pt x="42" y="25"/>
                      <a:pt x="36" y="25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289" name="Oval 41">
                <a:extLst>
                  <a:ext uri="{FF2B5EF4-FFF2-40B4-BE49-F238E27FC236}">
                    <a16:creationId xmlns:a16="http://schemas.microsoft.com/office/drawing/2014/main" id="{430549C0-C749-470C-88B8-159ACC55B8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888" y="3157538"/>
                <a:ext cx="173038" cy="174625"/>
              </a:xfrm>
              <a:prstGeom prst="ellipse">
                <a:avLst/>
              </a:pr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290" name="Oval 42">
                <a:extLst>
                  <a:ext uri="{FF2B5EF4-FFF2-40B4-BE49-F238E27FC236}">
                    <a16:creationId xmlns:a16="http://schemas.microsoft.com/office/drawing/2014/main" id="{113A81B9-11E6-4AFE-9DB1-2B4FE40E73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9663" y="3157538"/>
                <a:ext cx="173038" cy="174625"/>
              </a:xfrm>
              <a:prstGeom prst="ellipse">
                <a:avLst/>
              </a:pr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291" name="Freeform 43">
                <a:extLst>
                  <a:ext uri="{FF2B5EF4-FFF2-40B4-BE49-F238E27FC236}">
                    <a16:creationId xmlns:a16="http://schemas.microsoft.com/office/drawing/2014/main" id="{348E9693-7ABC-4773-85C3-16AB415976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050" y="2168525"/>
                <a:ext cx="596900" cy="115888"/>
              </a:xfrm>
              <a:custGeom>
                <a:avLst/>
                <a:gdLst/>
                <a:ahLst/>
                <a:cxnLst>
                  <a:cxn ang="0">
                    <a:pos x="199" y="35"/>
                  </a:cxn>
                  <a:cxn ang="0">
                    <a:pos x="176" y="15"/>
                  </a:cxn>
                  <a:cxn ang="0">
                    <a:pos x="164" y="11"/>
                  </a:cxn>
                  <a:cxn ang="0">
                    <a:pos x="130" y="11"/>
                  </a:cxn>
                  <a:cxn ang="0">
                    <a:pos x="123" y="3"/>
                  </a:cxn>
                  <a:cxn ang="0">
                    <a:pos x="117" y="0"/>
                  </a:cxn>
                  <a:cxn ang="0">
                    <a:pos x="85" y="0"/>
                  </a:cxn>
                  <a:cxn ang="0">
                    <a:pos x="78" y="3"/>
                  </a:cxn>
                  <a:cxn ang="0">
                    <a:pos x="71" y="11"/>
                  </a:cxn>
                  <a:cxn ang="0">
                    <a:pos x="37" y="11"/>
                  </a:cxn>
                  <a:cxn ang="0">
                    <a:pos x="25" y="15"/>
                  </a:cxn>
                  <a:cxn ang="0">
                    <a:pos x="2" y="35"/>
                  </a:cxn>
                  <a:cxn ang="0">
                    <a:pos x="4" y="39"/>
                  </a:cxn>
                  <a:cxn ang="0">
                    <a:pos x="197" y="39"/>
                  </a:cxn>
                  <a:cxn ang="0">
                    <a:pos x="199" y="35"/>
                  </a:cxn>
                </a:cxnLst>
                <a:rect l="0" t="0" r="r" b="b"/>
                <a:pathLst>
                  <a:path w="201" h="39">
                    <a:moveTo>
                      <a:pt x="199" y="35"/>
                    </a:moveTo>
                    <a:cubicBezTo>
                      <a:pt x="176" y="15"/>
                      <a:pt x="176" y="15"/>
                      <a:pt x="176" y="15"/>
                    </a:cubicBezTo>
                    <a:cubicBezTo>
                      <a:pt x="173" y="13"/>
                      <a:pt x="168" y="11"/>
                      <a:pt x="164" y="11"/>
                    </a:cubicBezTo>
                    <a:cubicBezTo>
                      <a:pt x="130" y="11"/>
                      <a:pt x="130" y="11"/>
                      <a:pt x="130" y="11"/>
                    </a:cubicBezTo>
                    <a:cubicBezTo>
                      <a:pt x="123" y="3"/>
                      <a:pt x="123" y="3"/>
                      <a:pt x="123" y="3"/>
                    </a:cubicBezTo>
                    <a:cubicBezTo>
                      <a:pt x="121" y="2"/>
                      <a:pt x="118" y="0"/>
                      <a:pt x="117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83" y="0"/>
                      <a:pt x="80" y="2"/>
                      <a:pt x="78" y="3"/>
                    </a:cubicBezTo>
                    <a:cubicBezTo>
                      <a:pt x="71" y="11"/>
                      <a:pt x="71" y="11"/>
                      <a:pt x="71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3" y="11"/>
                      <a:pt x="28" y="13"/>
                      <a:pt x="25" y="1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0" y="37"/>
                      <a:pt x="0" y="39"/>
                      <a:pt x="4" y="39"/>
                    </a:cubicBezTo>
                    <a:cubicBezTo>
                      <a:pt x="197" y="39"/>
                      <a:pt x="197" y="39"/>
                      <a:pt x="197" y="39"/>
                    </a:cubicBezTo>
                    <a:cubicBezTo>
                      <a:pt x="201" y="39"/>
                      <a:pt x="201" y="37"/>
                      <a:pt x="199" y="35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292" name="Freeform 44">
                <a:extLst>
                  <a:ext uri="{FF2B5EF4-FFF2-40B4-BE49-F238E27FC236}">
                    <a16:creationId xmlns:a16="http://schemas.microsoft.com/office/drawing/2014/main" id="{D3B815C0-944B-40B2-A664-F71272E399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163" y="2581275"/>
                <a:ext cx="68263" cy="98425"/>
              </a:xfrm>
              <a:custGeom>
                <a:avLst/>
                <a:gdLst/>
                <a:ahLst/>
                <a:cxnLst>
                  <a:cxn ang="0">
                    <a:pos x="23" y="22"/>
                  </a:cxn>
                  <a:cxn ang="0">
                    <a:pos x="12" y="33"/>
                  </a:cxn>
                  <a:cxn ang="0">
                    <a:pos x="0" y="22"/>
                  </a:cxn>
                  <a:cxn ang="0">
                    <a:pos x="12" y="0"/>
                  </a:cxn>
                  <a:cxn ang="0">
                    <a:pos x="23" y="22"/>
                  </a:cxn>
                </a:cxnLst>
                <a:rect l="0" t="0" r="r" b="b"/>
                <a:pathLst>
                  <a:path w="23" h="33">
                    <a:moveTo>
                      <a:pt x="23" y="22"/>
                    </a:moveTo>
                    <a:cubicBezTo>
                      <a:pt x="23" y="28"/>
                      <a:pt x="18" y="33"/>
                      <a:pt x="12" y="33"/>
                    </a:cubicBezTo>
                    <a:cubicBezTo>
                      <a:pt x="5" y="33"/>
                      <a:pt x="0" y="28"/>
                      <a:pt x="0" y="22"/>
                    </a:cubicBezTo>
                    <a:cubicBezTo>
                      <a:pt x="0" y="16"/>
                      <a:pt x="12" y="0"/>
                      <a:pt x="12" y="0"/>
                    </a:cubicBezTo>
                    <a:cubicBezTo>
                      <a:pt x="12" y="0"/>
                      <a:pt x="23" y="16"/>
                      <a:pt x="23" y="22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293" name="Freeform 45">
                <a:extLst>
                  <a:ext uri="{FF2B5EF4-FFF2-40B4-BE49-F238E27FC236}">
                    <a16:creationId xmlns:a16="http://schemas.microsoft.com/office/drawing/2014/main" id="{26435C01-2789-4491-837F-E95609533E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813" y="2581275"/>
                <a:ext cx="66675" cy="98425"/>
              </a:xfrm>
              <a:custGeom>
                <a:avLst/>
                <a:gdLst/>
                <a:ahLst/>
                <a:cxnLst>
                  <a:cxn ang="0">
                    <a:pos x="22" y="22"/>
                  </a:cxn>
                  <a:cxn ang="0">
                    <a:pos x="11" y="33"/>
                  </a:cxn>
                  <a:cxn ang="0">
                    <a:pos x="0" y="22"/>
                  </a:cxn>
                  <a:cxn ang="0">
                    <a:pos x="11" y="0"/>
                  </a:cxn>
                  <a:cxn ang="0">
                    <a:pos x="22" y="22"/>
                  </a:cxn>
                </a:cxnLst>
                <a:rect l="0" t="0" r="r" b="b"/>
                <a:pathLst>
                  <a:path w="22" h="33">
                    <a:moveTo>
                      <a:pt x="22" y="22"/>
                    </a:moveTo>
                    <a:cubicBezTo>
                      <a:pt x="22" y="28"/>
                      <a:pt x="17" y="33"/>
                      <a:pt x="11" y="33"/>
                    </a:cubicBezTo>
                    <a:cubicBezTo>
                      <a:pt x="5" y="33"/>
                      <a:pt x="0" y="28"/>
                      <a:pt x="0" y="22"/>
                    </a:cubicBezTo>
                    <a:cubicBezTo>
                      <a:pt x="0" y="16"/>
                      <a:pt x="11" y="0"/>
                      <a:pt x="11" y="0"/>
                    </a:cubicBezTo>
                    <a:cubicBezTo>
                      <a:pt x="11" y="0"/>
                      <a:pt x="22" y="16"/>
                      <a:pt x="22" y="22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294" name="Freeform 46">
                <a:extLst>
                  <a:ext uri="{FF2B5EF4-FFF2-40B4-BE49-F238E27FC236}">
                    <a16:creationId xmlns:a16="http://schemas.microsoft.com/office/drawing/2014/main" id="{5FCABD4A-1442-4DFE-93BA-AE878D1720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1100" y="2581275"/>
                <a:ext cx="65088" cy="98425"/>
              </a:xfrm>
              <a:custGeom>
                <a:avLst/>
                <a:gdLst/>
                <a:ahLst/>
                <a:cxnLst>
                  <a:cxn ang="0">
                    <a:pos x="22" y="22"/>
                  </a:cxn>
                  <a:cxn ang="0">
                    <a:pos x="11" y="33"/>
                  </a:cxn>
                  <a:cxn ang="0">
                    <a:pos x="0" y="22"/>
                  </a:cxn>
                  <a:cxn ang="0">
                    <a:pos x="11" y="0"/>
                  </a:cxn>
                  <a:cxn ang="0">
                    <a:pos x="22" y="22"/>
                  </a:cxn>
                </a:cxnLst>
                <a:rect l="0" t="0" r="r" b="b"/>
                <a:pathLst>
                  <a:path w="22" h="33">
                    <a:moveTo>
                      <a:pt x="22" y="22"/>
                    </a:moveTo>
                    <a:cubicBezTo>
                      <a:pt x="22" y="28"/>
                      <a:pt x="17" y="33"/>
                      <a:pt x="11" y="33"/>
                    </a:cubicBezTo>
                    <a:cubicBezTo>
                      <a:pt x="5" y="33"/>
                      <a:pt x="0" y="28"/>
                      <a:pt x="0" y="22"/>
                    </a:cubicBezTo>
                    <a:cubicBezTo>
                      <a:pt x="0" y="16"/>
                      <a:pt x="11" y="0"/>
                      <a:pt x="11" y="0"/>
                    </a:cubicBezTo>
                    <a:cubicBezTo>
                      <a:pt x="11" y="0"/>
                      <a:pt x="22" y="16"/>
                      <a:pt x="22" y="22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295" name="Freeform 47">
                <a:extLst>
                  <a:ext uri="{FF2B5EF4-FFF2-40B4-BE49-F238E27FC236}">
                    <a16:creationId xmlns:a16="http://schemas.microsoft.com/office/drawing/2014/main" id="{C16A1D4D-A38C-4F77-9E73-75E1D50CEF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8488" y="2581275"/>
                <a:ext cx="65088" cy="98425"/>
              </a:xfrm>
              <a:custGeom>
                <a:avLst/>
                <a:gdLst/>
                <a:ahLst/>
                <a:cxnLst>
                  <a:cxn ang="0">
                    <a:pos x="22" y="22"/>
                  </a:cxn>
                  <a:cxn ang="0">
                    <a:pos x="11" y="33"/>
                  </a:cxn>
                  <a:cxn ang="0">
                    <a:pos x="0" y="22"/>
                  </a:cxn>
                  <a:cxn ang="0">
                    <a:pos x="11" y="0"/>
                  </a:cxn>
                  <a:cxn ang="0">
                    <a:pos x="22" y="22"/>
                  </a:cxn>
                </a:cxnLst>
                <a:rect l="0" t="0" r="r" b="b"/>
                <a:pathLst>
                  <a:path w="22" h="33">
                    <a:moveTo>
                      <a:pt x="22" y="22"/>
                    </a:moveTo>
                    <a:cubicBezTo>
                      <a:pt x="22" y="28"/>
                      <a:pt x="17" y="33"/>
                      <a:pt x="11" y="33"/>
                    </a:cubicBezTo>
                    <a:cubicBezTo>
                      <a:pt x="5" y="33"/>
                      <a:pt x="0" y="28"/>
                      <a:pt x="0" y="22"/>
                    </a:cubicBezTo>
                    <a:cubicBezTo>
                      <a:pt x="0" y="16"/>
                      <a:pt x="11" y="0"/>
                      <a:pt x="11" y="0"/>
                    </a:cubicBezTo>
                    <a:cubicBezTo>
                      <a:pt x="11" y="0"/>
                      <a:pt x="22" y="16"/>
                      <a:pt x="22" y="22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296" name="Freeform 48">
                <a:extLst>
                  <a:ext uri="{FF2B5EF4-FFF2-40B4-BE49-F238E27FC236}">
                    <a16:creationId xmlns:a16="http://schemas.microsoft.com/office/drawing/2014/main" id="{2D915ECB-F15C-437B-B0C9-518D360259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7425" y="2581275"/>
                <a:ext cx="66675" cy="98425"/>
              </a:xfrm>
              <a:custGeom>
                <a:avLst/>
                <a:gdLst/>
                <a:ahLst/>
                <a:cxnLst>
                  <a:cxn ang="0">
                    <a:pos x="22" y="22"/>
                  </a:cxn>
                  <a:cxn ang="0">
                    <a:pos x="11" y="33"/>
                  </a:cxn>
                  <a:cxn ang="0">
                    <a:pos x="0" y="22"/>
                  </a:cxn>
                  <a:cxn ang="0">
                    <a:pos x="11" y="0"/>
                  </a:cxn>
                  <a:cxn ang="0">
                    <a:pos x="22" y="22"/>
                  </a:cxn>
                </a:cxnLst>
                <a:rect l="0" t="0" r="r" b="b"/>
                <a:pathLst>
                  <a:path w="22" h="33">
                    <a:moveTo>
                      <a:pt x="22" y="22"/>
                    </a:moveTo>
                    <a:cubicBezTo>
                      <a:pt x="22" y="28"/>
                      <a:pt x="17" y="33"/>
                      <a:pt x="11" y="33"/>
                    </a:cubicBezTo>
                    <a:cubicBezTo>
                      <a:pt x="5" y="33"/>
                      <a:pt x="0" y="28"/>
                      <a:pt x="0" y="22"/>
                    </a:cubicBezTo>
                    <a:cubicBezTo>
                      <a:pt x="0" y="16"/>
                      <a:pt x="11" y="0"/>
                      <a:pt x="11" y="0"/>
                    </a:cubicBezTo>
                    <a:cubicBezTo>
                      <a:pt x="11" y="0"/>
                      <a:pt x="22" y="16"/>
                      <a:pt x="22" y="22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297" name="Freeform 49">
                <a:extLst>
                  <a:ext uri="{FF2B5EF4-FFF2-40B4-BE49-F238E27FC236}">
                    <a16:creationId xmlns:a16="http://schemas.microsoft.com/office/drawing/2014/main" id="{5B967B12-0E49-4085-A838-9EEE1D5537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163" y="2322513"/>
                <a:ext cx="68263" cy="98425"/>
              </a:xfrm>
              <a:custGeom>
                <a:avLst/>
                <a:gdLst/>
                <a:ahLst/>
                <a:cxnLst>
                  <a:cxn ang="0">
                    <a:pos x="23" y="22"/>
                  </a:cxn>
                  <a:cxn ang="0">
                    <a:pos x="12" y="33"/>
                  </a:cxn>
                  <a:cxn ang="0">
                    <a:pos x="0" y="22"/>
                  </a:cxn>
                  <a:cxn ang="0">
                    <a:pos x="12" y="0"/>
                  </a:cxn>
                  <a:cxn ang="0">
                    <a:pos x="23" y="22"/>
                  </a:cxn>
                </a:cxnLst>
                <a:rect l="0" t="0" r="r" b="b"/>
                <a:pathLst>
                  <a:path w="23" h="33">
                    <a:moveTo>
                      <a:pt x="23" y="22"/>
                    </a:moveTo>
                    <a:cubicBezTo>
                      <a:pt x="23" y="28"/>
                      <a:pt x="18" y="33"/>
                      <a:pt x="12" y="33"/>
                    </a:cubicBezTo>
                    <a:cubicBezTo>
                      <a:pt x="5" y="33"/>
                      <a:pt x="0" y="28"/>
                      <a:pt x="0" y="22"/>
                    </a:cubicBezTo>
                    <a:cubicBezTo>
                      <a:pt x="0" y="15"/>
                      <a:pt x="12" y="0"/>
                      <a:pt x="12" y="0"/>
                    </a:cubicBezTo>
                    <a:cubicBezTo>
                      <a:pt x="12" y="0"/>
                      <a:pt x="23" y="15"/>
                      <a:pt x="23" y="22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298" name="Freeform 50">
                <a:extLst>
                  <a:ext uri="{FF2B5EF4-FFF2-40B4-BE49-F238E27FC236}">
                    <a16:creationId xmlns:a16="http://schemas.microsoft.com/office/drawing/2014/main" id="{4C7D34C5-5C88-4448-A731-F0685A4F72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8488" y="2322513"/>
                <a:ext cx="65088" cy="98425"/>
              </a:xfrm>
              <a:custGeom>
                <a:avLst/>
                <a:gdLst/>
                <a:ahLst/>
                <a:cxnLst>
                  <a:cxn ang="0">
                    <a:pos x="22" y="22"/>
                  </a:cxn>
                  <a:cxn ang="0">
                    <a:pos x="11" y="33"/>
                  </a:cxn>
                  <a:cxn ang="0">
                    <a:pos x="0" y="22"/>
                  </a:cxn>
                  <a:cxn ang="0">
                    <a:pos x="11" y="0"/>
                  </a:cxn>
                  <a:cxn ang="0">
                    <a:pos x="22" y="22"/>
                  </a:cxn>
                </a:cxnLst>
                <a:rect l="0" t="0" r="r" b="b"/>
                <a:pathLst>
                  <a:path w="22" h="33">
                    <a:moveTo>
                      <a:pt x="22" y="22"/>
                    </a:moveTo>
                    <a:cubicBezTo>
                      <a:pt x="22" y="28"/>
                      <a:pt x="17" y="33"/>
                      <a:pt x="11" y="33"/>
                    </a:cubicBezTo>
                    <a:cubicBezTo>
                      <a:pt x="5" y="33"/>
                      <a:pt x="0" y="28"/>
                      <a:pt x="0" y="22"/>
                    </a:cubicBezTo>
                    <a:cubicBezTo>
                      <a:pt x="0" y="15"/>
                      <a:pt x="11" y="0"/>
                      <a:pt x="11" y="0"/>
                    </a:cubicBezTo>
                    <a:cubicBezTo>
                      <a:pt x="11" y="0"/>
                      <a:pt x="22" y="15"/>
                      <a:pt x="22" y="22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299" name="Freeform 51">
                <a:extLst>
                  <a:ext uri="{FF2B5EF4-FFF2-40B4-BE49-F238E27FC236}">
                    <a16:creationId xmlns:a16="http://schemas.microsoft.com/office/drawing/2014/main" id="{F06D5D8C-2650-4168-8A58-8E1E24BF35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7425" y="2322513"/>
                <a:ext cx="66675" cy="98425"/>
              </a:xfrm>
              <a:custGeom>
                <a:avLst/>
                <a:gdLst/>
                <a:ahLst/>
                <a:cxnLst>
                  <a:cxn ang="0">
                    <a:pos x="22" y="22"/>
                  </a:cxn>
                  <a:cxn ang="0">
                    <a:pos x="11" y="33"/>
                  </a:cxn>
                  <a:cxn ang="0">
                    <a:pos x="0" y="22"/>
                  </a:cxn>
                  <a:cxn ang="0">
                    <a:pos x="11" y="0"/>
                  </a:cxn>
                  <a:cxn ang="0">
                    <a:pos x="22" y="22"/>
                  </a:cxn>
                </a:cxnLst>
                <a:rect l="0" t="0" r="r" b="b"/>
                <a:pathLst>
                  <a:path w="22" h="33">
                    <a:moveTo>
                      <a:pt x="22" y="22"/>
                    </a:moveTo>
                    <a:cubicBezTo>
                      <a:pt x="22" y="28"/>
                      <a:pt x="17" y="33"/>
                      <a:pt x="11" y="33"/>
                    </a:cubicBezTo>
                    <a:cubicBezTo>
                      <a:pt x="5" y="33"/>
                      <a:pt x="0" y="28"/>
                      <a:pt x="0" y="22"/>
                    </a:cubicBezTo>
                    <a:cubicBezTo>
                      <a:pt x="0" y="15"/>
                      <a:pt x="11" y="0"/>
                      <a:pt x="11" y="0"/>
                    </a:cubicBezTo>
                    <a:cubicBezTo>
                      <a:pt x="11" y="0"/>
                      <a:pt x="22" y="15"/>
                      <a:pt x="22" y="22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300" name="Freeform 52">
                <a:extLst>
                  <a:ext uri="{FF2B5EF4-FFF2-40B4-BE49-F238E27FC236}">
                    <a16:creationId xmlns:a16="http://schemas.microsoft.com/office/drawing/2014/main" id="{C25B9321-5ED0-4D9F-95D9-8FBD504962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0588" y="2449513"/>
                <a:ext cx="65088" cy="101600"/>
              </a:xfrm>
              <a:custGeom>
                <a:avLst/>
                <a:gdLst/>
                <a:ahLst/>
                <a:cxnLst>
                  <a:cxn ang="0">
                    <a:pos x="22" y="22"/>
                  </a:cxn>
                  <a:cxn ang="0">
                    <a:pos x="11" y="34"/>
                  </a:cxn>
                  <a:cxn ang="0">
                    <a:pos x="0" y="22"/>
                  </a:cxn>
                  <a:cxn ang="0">
                    <a:pos x="11" y="0"/>
                  </a:cxn>
                  <a:cxn ang="0">
                    <a:pos x="22" y="22"/>
                  </a:cxn>
                </a:cxnLst>
                <a:rect l="0" t="0" r="r" b="b"/>
                <a:pathLst>
                  <a:path w="22" h="34">
                    <a:moveTo>
                      <a:pt x="22" y="22"/>
                    </a:moveTo>
                    <a:cubicBezTo>
                      <a:pt x="22" y="28"/>
                      <a:pt x="17" y="34"/>
                      <a:pt x="11" y="34"/>
                    </a:cubicBezTo>
                    <a:cubicBezTo>
                      <a:pt x="5" y="34"/>
                      <a:pt x="0" y="28"/>
                      <a:pt x="0" y="22"/>
                    </a:cubicBezTo>
                    <a:cubicBezTo>
                      <a:pt x="0" y="16"/>
                      <a:pt x="11" y="0"/>
                      <a:pt x="11" y="0"/>
                    </a:cubicBezTo>
                    <a:cubicBezTo>
                      <a:pt x="11" y="0"/>
                      <a:pt x="22" y="16"/>
                      <a:pt x="22" y="22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301" name="Freeform 53">
                <a:extLst>
                  <a:ext uri="{FF2B5EF4-FFF2-40B4-BE49-F238E27FC236}">
                    <a16:creationId xmlns:a16="http://schemas.microsoft.com/office/drawing/2014/main" id="{C6058862-DFB4-4679-8FFC-FEAD7630FA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063" y="2449513"/>
                <a:ext cx="68263" cy="101600"/>
              </a:xfrm>
              <a:custGeom>
                <a:avLst/>
                <a:gdLst/>
                <a:ahLst/>
                <a:cxnLst>
                  <a:cxn ang="0">
                    <a:pos x="23" y="22"/>
                  </a:cxn>
                  <a:cxn ang="0">
                    <a:pos x="12" y="34"/>
                  </a:cxn>
                  <a:cxn ang="0">
                    <a:pos x="0" y="22"/>
                  </a:cxn>
                  <a:cxn ang="0">
                    <a:pos x="12" y="0"/>
                  </a:cxn>
                  <a:cxn ang="0">
                    <a:pos x="23" y="22"/>
                  </a:cxn>
                </a:cxnLst>
                <a:rect l="0" t="0" r="r" b="b"/>
                <a:pathLst>
                  <a:path w="23" h="34">
                    <a:moveTo>
                      <a:pt x="23" y="22"/>
                    </a:moveTo>
                    <a:cubicBezTo>
                      <a:pt x="23" y="28"/>
                      <a:pt x="18" y="34"/>
                      <a:pt x="12" y="34"/>
                    </a:cubicBezTo>
                    <a:cubicBezTo>
                      <a:pt x="5" y="34"/>
                      <a:pt x="0" y="28"/>
                      <a:pt x="0" y="22"/>
                    </a:cubicBezTo>
                    <a:cubicBezTo>
                      <a:pt x="0" y="16"/>
                      <a:pt x="12" y="0"/>
                      <a:pt x="12" y="0"/>
                    </a:cubicBezTo>
                    <a:cubicBezTo>
                      <a:pt x="12" y="0"/>
                      <a:pt x="23" y="16"/>
                      <a:pt x="23" y="22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302" name="Freeform 54">
                <a:extLst>
                  <a:ext uri="{FF2B5EF4-FFF2-40B4-BE49-F238E27FC236}">
                    <a16:creationId xmlns:a16="http://schemas.microsoft.com/office/drawing/2014/main" id="{EE7BEA11-D5A1-4960-A584-A7B6625261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913" y="2449513"/>
                <a:ext cx="65088" cy="101600"/>
              </a:xfrm>
              <a:custGeom>
                <a:avLst/>
                <a:gdLst/>
                <a:ahLst/>
                <a:cxnLst>
                  <a:cxn ang="0">
                    <a:pos x="22" y="22"/>
                  </a:cxn>
                  <a:cxn ang="0">
                    <a:pos x="11" y="34"/>
                  </a:cxn>
                  <a:cxn ang="0">
                    <a:pos x="0" y="22"/>
                  </a:cxn>
                  <a:cxn ang="0">
                    <a:pos x="11" y="0"/>
                  </a:cxn>
                  <a:cxn ang="0">
                    <a:pos x="22" y="22"/>
                  </a:cxn>
                </a:cxnLst>
                <a:rect l="0" t="0" r="r" b="b"/>
                <a:pathLst>
                  <a:path w="22" h="34">
                    <a:moveTo>
                      <a:pt x="22" y="22"/>
                    </a:moveTo>
                    <a:cubicBezTo>
                      <a:pt x="22" y="28"/>
                      <a:pt x="17" y="34"/>
                      <a:pt x="11" y="34"/>
                    </a:cubicBezTo>
                    <a:cubicBezTo>
                      <a:pt x="5" y="34"/>
                      <a:pt x="0" y="28"/>
                      <a:pt x="0" y="22"/>
                    </a:cubicBezTo>
                    <a:cubicBezTo>
                      <a:pt x="0" y="16"/>
                      <a:pt x="11" y="0"/>
                      <a:pt x="11" y="0"/>
                    </a:cubicBezTo>
                    <a:cubicBezTo>
                      <a:pt x="11" y="0"/>
                      <a:pt x="22" y="16"/>
                      <a:pt x="22" y="22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303" name="Freeform 55">
                <a:extLst>
                  <a:ext uri="{FF2B5EF4-FFF2-40B4-BE49-F238E27FC236}">
                    <a16:creationId xmlns:a16="http://schemas.microsoft.com/office/drawing/2014/main" id="{81BA6FC1-6D0C-4F74-BF68-E744BCC5E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2675" y="2449513"/>
                <a:ext cx="68263" cy="101600"/>
              </a:xfrm>
              <a:custGeom>
                <a:avLst/>
                <a:gdLst/>
                <a:ahLst/>
                <a:cxnLst>
                  <a:cxn ang="0">
                    <a:pos x="23" y="22"/>
                  </a:cxn>
                  <a:cxn ang="0">
                    <a:pos x="12" y="34"/>
                  </a:cxn>
                  <a:cxn ang="0">
                    <a:pos x="0" y="22"/>
                  </a:cxn>
                  <a:cxn ang="0">
                    <a:pos x="12" y="0"/>
                  </a:cxn>
                  <a:cxn ang="0">
                    <a:pos x="23" y="22"/>
                  </a:cxn>
                </a:cxnLst>
                <a:rect l="0" t="0" r="r" b="b"/>
                <a:pathLst>
                  <a:path w="23" h="34">
                    <a:moveTo>
                      <a:pt x="23" y="22"/>
                    </a:moveTo>
                    <a:cubicBezTo>
                      <a:pt x="23" y="28"/>
                      <a:pt x="18" y="34"/>
                      <a:pt x="12" y="34"/>
                    </a:cubicBezTo>
                    <a:cubicBezTo>
                      <a:pt x="5" y="34"/>
                      <a:pt x="0" y="28"/>
                      <a:pt x="0" y="22"/>
                    </a:cubicBezTo>
                    <a:cubicBezTo>
                      <a:pt x="0" y="16"/>
                      <a:pt x="12" y="0"/>
                      <a:pt x="12" y="0"/>
                    </a:cubicBezTo>
                    <a:cubicBezTo>
                      <a:pt x="12" y="0"/>
                      <a:pt x="23" y="16"/>
                      <a:pt x="23" y="22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AF19275-A872-409C-B065-59117ED8853D}"/>
              </a:ext>
            </a:extLst>
          </p:cNvPr>
          <p:cNvGrpSpPr/>
          <p:nvPr/>
        </p:nvGrpSpPr>
        <p:grpSpPr>
          <a:xfrm>
            <a:off x="2281407" y="2009218"/>
            <a:ext cx="834392" cy="2359201"/>
            <a:chOff x="3137856" y="2946607"/>
            <a:chExt cx="1112522" cy="3145601"/>
          </a:xfrm>
        </p:grpSpPr>
        <p:sp>
          <p:nvSpPr>
            <p:cNvPr id="214" name="Arrow: Right 213">
              <a:extLst>
                <a:ext uri="{FF2B5EF4-FFF2-40B4-BE49-F238E27FC236}">
                  <a16:creationId xmlns:a16="http://schemas.microsoft.com/office/drawing/2014/main" id="{6C97E1B1-FAAF-400D-BDCA-A6B499A7DFEC}"/>
                </a:ext>
              </a:extLst>
            </p:cNvPr>
            <p:cNvSpPr/>
            <p:nvPr/>
          </p:nvSpPr>
          <p:spPr>
            <a:xfrm rot="16200000">
              <a:off x="2296819" y="4138649"/>
              <a:ext cx="2794596" cy="1112522"/>
            </a:xfrm>
            <a:prstGeom prst="rightArrow">
              <a:avLst>
                <a:gd name="adj1" fmla="val 78293"/>
                <a:gd name="adj2" fmla="val 33415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nb-NO" sz="1050" err="1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grpSp>
          <p:nvGrpSpPr>
            <p:cNvPr id="215" name="Groupe 659">
              <a:extLst>
                <a:ext uri="{FF2B5EF4-FFF2-40B4-BE49-F238E27FC236}">
                  <a16:creationId xmlns:a16="http://schemas.microsoft.com/office/drawing/2014/main" id="{237C2508-2028-4744-A373-E1F27AA101BF}"/>
                </a:ext>
              </a:extLst>
            </p:cNvPr>
            <p:cNvGrpSpPr/>
            <p:nvPr/>
          </p:nvGrpSpPr>
          <p:grpSpPr>
            <a:xfrm>
              <a:off x="3501713" y="2946607"/>
              <a:ext cx="366437" cy="330943"/>
              <a:chOff x="5997576" y="1749426"/>
              <a:chExt cx="460375" cy="419100"/>
            </a:xfrm>
          </p:grpSpPr>
          <p:sp>
            <p:nvSpPr>
              <p:cNvPr id="224" name="Freeform 183">
                <a:extLst>
                  <a:ext uri="{FF2B5EF4-FFF2-40B4-BE49-F238E27FC236}">
                    <a16:creationId xmlns:a16="http://schemas.microsoft.com/office/drawing/2014/main" id="{3A8C1B88-8D53-423F-BD31-B1EA3FB4D7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3776" y="1749426"/>
                <a:ext cx="134938" cy="187325"/>
              </a:xfrm>
              <a:custGeom>
                <a:avLst/>
                <a:gdLst/>
                <a:ahLst/>
                <a:cxnLst>
                  <a:cxn ang="0">
                    <a:pos x="70" y="73"/>
                  </a:cxn>
                  <a:cxn ang="0">
                    <a:pos x="44" y="41"/>
                  </a:cxn>
                  <a:cxn ang="0">
                    <a:pos x="54" y="21"/>
                  </a:cxn>
                  <a:cxn ang="0">
                    <a:pos x="36" y="0"/>
                  </a:cxn>
                  <a:cxn ang="0">
                    <a:pos x="18" y="21"/>
                  </a:cxn>
                  <a:cxn ang="0">
                    <a:pos x="28" y="41"/>
                  </a:cxn>
                  <a:cxn ang="0">
                    <a:pos x="1" y="97"/>
                  </a:cxn>
                </a:cxnLst>
                <a:rect l="0" t="0" r="r" b="b"/>
                <a:pathLst>
                  <a:path w="70" h="97">
                    <a:moveTo>
                      <a:pt x="70" y="73"/>
                    </a:moveTo>
                    <a:cubicBezTo>
                      <a:pt x="66" y="57"/>
                      <a:pt x="58" y="45"/>
                      <a:pt x="44" y="41"/>
                    </a:cubicBezTo>
                    <a:cubicBezTo>
                      <a:pt x="48" y="37"/>
                      <a:pt x="54" y="29"/>
                      <a:pt x="54" y="21"/>
                    </a:cubicBezTo>
                    <a:cubicBezTo>
                      <a:pt x="54" y="9"/>
                      <a:pt x="46" y="0"/>
                      <a:pt x="36" y="0"/>
                    </a:cubicBezTo>
                    <a:cubicBezTo>
                      <a:pt x="26" y="0"/>
                      <a:pt x="18" y="9"/>
                      <a:pt x="18" y="21"/>
                    </a:cubicBezTo>
                    <a:cubicBezTo>
                      <a:pt x="18" y="29"/>
                      <a:pt x="24" y="37"/>
                      <a:pt x="28" y="41"/>
                    </a:cubicBezTo>
                    <a:cubicBezTo>
                      <a:pt x="7" y="47"/>
                      <a:pt x="0" y="70"/>
                      <a:pt x="1" y="97"/>
                    </a:cubicBezTo>
                  </a:path>
                </a:pathLst>
              </a:custGeom>
              <a:noFill/>
              <a:ln w="12700" cap="rnd">
                <a:solidFill>
                  <a:srgbClr val="1A171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525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5" name="Freeform 184">
                <a:extLst>
                  <a:ext uri="{FF2B5EF4-FFF2-40B4-BE49-F238E27FC236}">
                    <a16:creationId xmlns:a16="http://schemas.microsoft.com/office/drawing/2014/main" id="{C9B2381C-4009-491A-9DE0-519CA4AD1D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5051" y="1943101"/>
                <a:ext cx="61913" cy="1588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0" y="0"/>
                  </a:cxn>
                </a:cxnLst>
                <a:rect l="0" t="0" r="r" b="b"/>
                <a:pathLst>
                  <a:path w="32" h="1">
                    <a:moveTo>
                      <a:pt x="32" y="0"/>
                    </a:moveTo>
                    <a:cubicBezTo>
                      <a:pt x="22" y="1"/>
                      <a:pt x="10" y="1"/>
                      <a:pt x="0" y="0"/>
                    </a:cubicBezTo>
                  </a:path>
                </a:pathLst>
              </a:custGeom>
              <a:noFill/>
              <a:ln w="12700" cap="rnd">
                <a:solidFill>
                  <a:srgbClr val="1A171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525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6" name="Freeform 185">
                <a:extLst>
                  <a:ext uri="{FF2B5EF4-FFF2-40B4-BE49-F238E27FC236}">
                    <a16:creationId xmlns:a16="http://schemas.microsoft.com/office/drawing/2014/main" id="{8A0D16ED-8689-49E5-84E2-FDDABC6FC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67451" y="1795463"/>
                <a:ext cx="123825" cy="139700"/>
              </a:xfrm>
              <a:custGeom>
                <a:avLst/>
                <a:gdLst/>
                <a:ahLst/>
                <a:cxnLst>
                  <a:cxn ang="0">
                    <a:pos x="0" y="63"/>
                  </a:cxn>
                  <a:cxn ang="0">
                    <a:pos x="19" y="49"/>
                  </a:cxn>
                  <a:cxn ang="0">
                    <a:pos x="8" y="26"/>
                  </a:cxn>
                  <a:cxn ang="0">
                    <a:pos x="29" y="0"/>
                  </a:cxn>
                  <a:cxn ang="0">
                    <a:pos x="50" y="26"/>
                  </a:cxn>
                  <a:cxn ang="0">
                    <a:pos x="38" y="49"/>
                  </a:cxn>
                  <a:cxn ang="0">
                    <a:pos x="64" y="72"/>
                  </a:cxn>
                </a:cxnLst>
                <a:rect l="0" t="0" r="r" b="b"/>
                <a:pathLst>
                  <a:path w="64" h="72">
                    <a:moveTo>
                      <a:pt x="0" y="63"/>
                    </a:moveTo>
                    <a:cubicBezTo>
                      <a:pt x="4" y="56"/>
                      <a:pt x="11" y="51"/>
                      <a:pt x="19" y="49"/>
                    </a:cubicBezTo>
                    <a:cubicBezTo>
                      <a:pt x="14" y="44"/>
                      <a:pt x="8" y="35"/>
                      <a:pt x="8" y="26"/>
                    </a:cubicBezTo>
                    <a:cubicBezTo>
                      <a:pt x="8" y="11"/>
                      <a:pt x="17" y="0"/>
                      <a:pt x="29" y="0"/>
                    </a:cubicBezTo>
                    <a:cubicBezTo>
                      <a:pt x="40" y="0"/>
                      <a:pt x="49" y="11"/>
                      <a:pt x="50" y="26"/>
                    </a:cubicBezTo>
                    <a:cubicBezTo>
                      <a:pt x="50" y="34"/>
                      <a:pt x="43" y="44"/>
                      <a:pt x="38" y="49"/>
                    </a:cubicBezTo>
                    <a:cubicBezTo>
                      <a:pt x="50" y="52"/>
                      <a:pt x="59" y="61"/>
                      <a:pt x="64" y="72"/>
                    </a:cubicBezTo>
                  </a:path>
                </a:pathLst>
              </a:custGeom>
              <a:noFill/>
              <a:ln w="12700" cap="rnd">
                <a:solidFill>
                  <a:srgbClr val="1A171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525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7" name="Freeform 186">
                <a:extLst>
                  <a:ext uri="{FF2B5EF4-FFF2-40B4-BE49-F238E27FC236}">
                    <a16:creationId xmlns:a16="http://schemas.microsoft.com/office/drawing/2014/main" id="{2334B09A-1B72-4EED-AD79-9B16C22467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6963" y="1890713"/>
                <a:ext cx="31750" cy="52388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17" y="0"/>
                  </a:cxn>
                </a:cxnLst>
                <a:rect l="0" t="0" r="r" b="b"/>
                <a:pathLst>
                  <a:path w="17" h="27">
                    <a:moveTo>
                      <a:pt x="0" y="27"/>
                    </a:moveTo>
                    <a:cubicBezTo>
                      <a:pt x="1" y="14"/>
                      <a:pt x="7" y="4"/>
                      <a:pt x="17" y="0"/>
                    </a:cubicBezTo>
                  </a:path>
                </a:pathLst>
              </a:custGeom>
              <a:noFill/>
              <a:ln w="12700" cap="rnd">
                <a:solidFill>
                  <a:srgbClr val="1A171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525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8" name="Freeform 187">
                <a:extLst>
                  <a:ext uri="{FF2B5EF4-FFF2-40B4-BE49-F238E27FC236}">
                    <a16:creationId xmlns:a16="http://schemas.microsoft.com/office/drawing/2014/main" id="{A2F06C08-8EF1-449A-9436-6B6ADF6F38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5051" y="1943101"/>
                <a:ext cx="88900" cy="207963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32" y="3"/>
                  </a:cxn>
                  <a:cxn ang="0">
                    <a:pos x="46" y="31"/>
                  </a:cxn>
                  <a:cxn ang="0">
                    <a:pos x="7" y="107"/>
                  </a:cxn>
                </a:cxnLst>
                <a:rect l="0" t="0" r="r" b="b"/>
                <a:pathLst>
                  <a:path w="46" h="107">
                    <a:moveTo>
                      <a:pt x="32" y="0"/>
                    </a:moveTo>
                    <a:cubicBezTo>
                      <a:pt x="32" y="1"/>
                      <a:pt x="32" y="2"/>
                      <a:pt x="32" y="3"/>
                    </a:cubicBezTo>
                    <a:cubicBezTo>
                      <a:pt x="32" y="13"/>
                      <a:pt x="40" y="25"/>
                      <a:pt x="46" y="31"/>
                    </a:cubicBezTo>
                    <a:cubicBezTo>
                      <a:pt x="16" y="39"/>
                      <a:pt x="0" y="68"/>
                      <a:pt x="7" y="107"/>
                    </a:cubicBezTo>
                  </a:path>
                </a:pathLst>
              </a:custGeom>
              <a:noFill/>
              <a:ln w="12700" cap="rnd">
                <a:solidFill>
                  <a:srgbClr val="1A171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525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9" name="Freeform 188">
                <a:extLst>
                  <a:ext uri="{FF2B5EF4-FFF2-40B4-BE49-F238E27FC236}">
                    <a16:creationId xmlns:a16="http://schemas.microsoft.com/office/drawing/2014/main" id="{A99D4713-9F35-486C-8D96-9249805EA4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6501" y="2027238"/>
                <a:ext cx="36513" cy="117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" y="59"/>
                  </a:cxn>
                  <a:cxn ang="0">
                    <a:pos x="18" y="61"/>
                  </a:cxn>
                </a:cxnLst>
                <a:rect l="0" t="0" r="r" b="b"/>
                <a:pathLst>
                  <a:path w="19" h="61">
                    <a:moveTo>
                      <a:pt x="0" y="0"/>
                    </a:moveTo>
                    <a:cubicBezTo>
                      <a:pt x="14" y="14"/>
                      <a:pt x="19" y="31"/>
                      <a:pt x="19" y="59"/>
                    </a:cubicBezTo>
                    <a:cubicBezTo>
                      <a:pt x="19" y="60"/>
                      <a:pt x="19" y="60"/>
                      <a:pt x="18" y="61"/>
                    </a:cubicBezTo>
                  </a:path>
                </a:pathLst>
              </a:custGeom>
              <a:noFill/>
              <a:ln w="12700" cap="rnd">
                <a:solidFill>
                  <a:srgbClr val="1A171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525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0" name="Freeform 189">
                <a:extLst>
                  <a:ext uri="{FF2B5EF4-FFF2-40B4-BE49-F238E27FC236}">
                    <a16:creationId xmlns:a16="http://schemas.microsoft.com/office/drawing/2014/main" id="{B5774ED7-3181-4DDA-B08B-0535470034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08713" y="1889126"/>
                <a:ext cx="58738" cy="28575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8" y="0"/>
                  </a:cxn>
                  <a:cxn ang="0">
                    <a:pos x="30" y="15"/>
                  </a:cxn>
                </a:cxnLst>
                <a:rect l="0" t="0" r="r" b="b"/>
                <a:pathLst>
                  <a:path w="30" h="15">
                    <a:moveTo>
                      <a:pt x="0" y="1"/>
                    </a:moveTo>
                    <a:cubicBezTo>
                      <a:pt x="2" y="0"/>
                      <a:pt x="5" y="0"/>
                      <a:pt x="8" y="0"/>
                    </a:cubicBezTo>
                    <a:cubicBezTo>
                      <a:pt x="17" y="0"/>
                      <a:pt x="25" y="6"/>
                      <a:pt x="30" y="15"/>
                    </a:cubicBezTo>
                  </a:path>
                </a:pathLst>
              </a:custGeom>
              <a:noFill/>
              <a:ln w="12700" cap="rnd">
                <a:solidFill>
                  <a:srgbClr val="1A171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525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1" name="Freeform 190">
                <a:extLst>
                  <a:ext uri="{FF2B5EF4-FFF2-40B4-BE49-F238E27FC236}">
                    <a16:creationId xmlns:a16="http://schemas.microsoft.com/office/drawing/2014/main" id="{AB122FF0-E0A8-42DF-A13A-258F71824D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6813" y="1917701"/>
                <a:ext cx="39688" cy="109538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4" y="16"/>
                  </a:cxn>
                  <a:cxn ang="0">
                    <a:pos x="0" y="44"/>
                  </a:cxn>
                  <a:cxn ang="0">
                    <a:pos x="21" y="56"/>
                  </a:cxn>
                </a:cxnLst>
                <a:rect l="0" t="0" r="r" b="b"/>
                <a:pathLst>
                  <a:path w="21" h="56">
                    <a:moveTo>
                      <a:pt x="11" y="0"/>
                    </a:moveTo>
                    <a:cubicBezTo>
                      <a:pt x="13" y="4"/>
                      <a:pt x="14" y="10"/>
                      <a:pt x="14" y="16"/>
                    </a:cubicBezTo>
                    <a:cubicBezTo>
                      <a:pt x="14" y="26"/>
                      <a:pt x="6" y="38"/>
                      <a:pt x="0" y="44"/>
                    </a:cubicBezTo>
                    <a:cubicBezTo>
                      <a:pt x="9" y="46"/>
                      <a:pt x="15" y="50"/>
                      <a:pt x="21" y="56"/>
                    </a:cubicBezTo>
                  </a:path>
                </a:pathLst>
              </a:custGeom>
              <a:noFill/>
              <a:ln w="12700" cap="rnd">
                <a:solidFill>
                  <a:srgbClr val="1A171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525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2" name="Freeform 191">
                <a:extLst>
                  <a:ext uri="{FF2B5EF4-FFF2-40B4-BE49-F238E27FC236}">
                    <a16:creationId xmlns:a16="http://schemas.microsoft.com/office/drawing/2014/main" id="{1BFBFF05-80F8-491F-BDFF-BFEFBB7C3A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7576" y="1935163"/>
                <a:ext cx="134938" cy="196850"/>
              </a:xfrm>
              <a:custGeom>
                <a:avLst/>
                <a:gdLst/>
                <a:ahLst/>
                <a:cxnLst>
                  <a:cxn ang="0">
                    <a:pos x="69" y="69"/>
                  </a:cxn>
                  <a:cxn ang="0">
                    <a:pos x="47" y="41"/>
                  </a:cxn>
                  <a:cxn ang="0">
                    <a:pos x="57" y="21"/>
                  </a:cxn>
                  <a:cxn ang="0">
                    <a:pos x="39" y="0"/>
                  </a:cxn>
                  <a:cxn ang="0">
                    <a:pos x="22" y="21"/>
                  </a:cxn>
                  <a:cxn ang="0">
                    <a:pos x="31" y="41"/>
                  </a:cxn>
                  <a:cxn ang="0">
                    <a:pos x="0" y="101"/>
                  </a:cxn>
                  <a:cxn ang="0">
                    <a:pos x="36" y="101"/>
                  </a:cxn>
                </a:cxnLst>
                <a:rect l="0" t="0" r="r" b="b"/>
                <a:pathLst>
                  <a:path w="69" h="101">
                    <a:moveTo>
                      <a:pt x="69" y="69"/>
                    </a:moveTo>
                    <a:cubicBezTo>
                      <a:pt x="66" y="53"/>
                      <a:pt x="62" y="45"/>
                      <a:pt x="47" y="41"/>
                    </a:cubicBezTo>
                    <a:cubicBezTo>
                      <a:pt x="51" y="37"/>
                      <a:pt x="57" y="29"/>
                      <a:pt x="57" y="21"/>
                    </a:cubicBezTo>
                    <a:cubicBezTo>
                      <a:pt x="57" y="8"/>
                      <a:pt x="49" y="0"/>
                      <a:pt x="39" y="0"/>
                    </a:cubicBezTo>
                    <a:cubicBezTo>
                      <a:pt x="29" y="0"/>
                      <a:pt x="21" y="9"/>
                      <a:pt x="22" y="21"/>
                    </a:cubicBezTo>
                    <a:cubicBezTo>
                      <a:pt x="22" y="29"/>
                      <a:pt x="27" y="37"/>
                      <a:pt x="31" y="41"/>
                    </a:cubicBezTo>
                    <a:cubicBezTo>
                      <a:pt x="11" y="47"/>
                      <a:pt x="0" y="73"/>
                      <a:pt x="0" y="101"/>
                    </a:cubicBezTo>
                    <a:cubicBezTo>
                      <a:pt x="36" y="101"/>
                      <a:pt x="36" y="101"/>
                      <a:pt x="36" y="101"/>
                    </a:cubicBezTo>
                  </a:path>
                </a:pathLst>
              </a:custGeom>
              <a:noFill/>
              <a:ln w="12700" cap="rnd">
                <a:solidFill>
                  <a:srgbClr val="1A171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525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3" name="Freeform 192">
                <a:extLst>
                  <a:ext uri="{FF2B5EF4-FFF2-40B4-BE49-F238E27FC236}">
                    <a16:creationId xmlns:a16="http://schemas.microsoft.com/office/drawing/2014/main" id="{B68D0F7A-1454-46F7-A5BD-138AD46B21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8251" y="1935163"/>
                <a:ext cx="139700" cy="233363"/>
              </a:xfrm>
              <a:custGeom>
                <a:avLst/>
                <a:gdLst/>
                <a:ahLst/>
                <a:cxnLst>
                  <a:cxn ang="0">
                    <a:pos x="0" y="63"/>
                  </a:cxn>
                  <a:cxn ang="0">
                    <a:pos x="20" y="49"/>
                  </a:cxn>
                  <a:cxn ang="0">
                    <a:pos x="9" y="26"/>
                  </a:cxn>
                  <a:cxn ang="0">
                    <a:pos x="29" y="0"/>
                  </a:cxn>
                  <a:cxn ang="0">
                    <a:pos x="50" y="26"/>
                  </a:cxn>
                  <a:cxn ang="0">
                    <a:pos x="39" y="49"/>
                  </a:cxn>
                  <a:cxn ang="0">
                    <a:pos x="72" y="114"/>
                  </a:cxn>
                  <a:cxn ang="0">
                    <a:pos x="10" y="119"/>
                  </a:cxn>
                </a:cxnLst>
                <a:rect l="0" t="0" r="r" b="b"/>
                <a:pathLst>
                  <a:path w="72" h="120">
                    <a:moveTo>
                      <a:pt x="0" y="63"/>
                    </a:moveTo>
                    <a:cubicBezTo>
                      <a:pt x="5" y="56"/>
                      <a:pt x="12" y="51"/>
                      <a:pt x="20" y="49"/>
                    </a:cubicBezTo>
                    <a:cubicBezTo>
                      <a:pt x="15" y="44"/>
                      <a:pt x="9" y="35"/>
                      <a:pt x="9" y="26"/>
                    </a:cubicBezTo>
                    <a:cubicBezTo>
                      <a:pt x="8" y="11"/>
                      <a:pt x="18" y="0"/>
                      <a:pt x="29" y="0"/>
                    </a:cubicBezTo>
                    <a:cubicBezTo>
                      <a:pt x="41" y="0"/>
                      <a:pt x="50" y="11"/>
                      <a:pt x="50" y="26"/>
                    </a:cubicBezTo>
                    <a:cubicBezTo>
                      <a:pt x="50" y="34"/>
                      <a:pt x="44" y="44"/>
                      <a:pt x="39" y="49"/>
                    </a:cubicBezTo>
                    <a:cubicBezTo>
                      <a:pt x="63" y="56"/>
                      <a:pt x="72" y="82"/>
                      <a:pt x="72" y="114"/>
                    </a:cubicBezTo>
                    <a:cubicBezTo>
                      <a:pt x="72" y="118"/>
                      <a:pt x="35" y="120"/>
                      <a:pt x="10" y="119"/>
                    </a:cubicBezTo>
                  </a:path>
                </a:pathLst>
              </a:custGeom>
              <a:noFill/>
              <a:ln w="12700" cap="rnd">
                <a:solidFill>
                  <a:srgbClr val="1A171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525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ECFA6B74-19A9-4D2E-8B86-99889BC01201}"/>
                </a:ext>
              </a:extLst>
            </p:cNvPr>
            <p:cNvSpPr txBox="1"/>
            <p:nvPr/>
          </p:nvSpPr>
          <p:spPr>
            <a:xfrm rot="16200000">
              <a:off x="3036628" y="4569413"/>
              <a:ext cx="1328000" cy="1938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685680">
                <a:lnSpc>
                  <a:spcPct val="90000"/>
                </a:lnSpc>
                <a:spcBef>
                  <a:spcPts val="300"/>
                </a:spcBef>
                <a:buClr>
                  <a:srgbClr val="0000FF"/>
                </a:buClr>
                <a:defRPr/>
              </a:pPr>
              <a:r>
                <a:rPr lang="nb-NO" sz="1050" b="1" i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Insurance</a:t>
              </a:r>
            </a:p>
          </p:txBody>
        </p:sp>
        <p:grpSp>
          <p:nvGrpSpPr>
            <p:cNvPr id="304" name="Groupe 375">
              <a:extLst>
                <a:ext uri="{FF2B5EF4-FFF2-40B4-BE49-F238E27FC236}">
                  <a16:creationId xmlns:a16="http://schemas.microsoft.com/office/drawing/2014/main" id="{5342E756-3E4C-4D80-8996-6E8395F628D9}"/>
                </a:ext>
              </a:extLst>
            </p:cNvPr>
            <p:cNvGrpSpPr/>
            <p:nvPr/>
          </p:nvGrpSpPr>
          <p:grpSpPr>
            <a:xfrm>
              <a:off x="3562365" y="5530221"/>
              <a:ext cx="280603" cy="456667"/>
              <a:chOff x="5672138" y="2676525"/>
              <a:chExt cx="242888" cy="395288"/>
            </a:xfrm>
          </p:grpSpPr>
          <p:sp>
            <p:nvSpPr>
              <p:cNvPr id="305" name="Freeform 443">
                <a:extLst>
                  <a:ext uri="{FF2B5EF4-FFF2-40B4-BE49-F238E27FC236}">
                    <a16:creationId xmlns:a16="http://schemas.microsoft.com/office/drawing/2014/main" id="{D77C55D3-CE8E-4FD1-A776-1C288FE86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2138" y="2676525"/>
                <a:ext cx="242888" cy="395288"/>
              </a:xfrm>
              <a:custGeom>
                <a:avLst/>
                <a:gdLst/>
                <a:ahLst/>
                <a:cxnLst>
                  <a:cxn ang="0">
                    <a:pos x="37" y="83"/>
                  </a:cxn>
                  <a:cxn ang="0">
                    <a:pos x="100" y="83"/>
                  </a:cxn>
                  <a:cxn ang="0">
                    <a:pos x="108" y="90"/>
                  </a:cxn>
                  <a:cxn ang="0">
                    <a:pos x="108" y="171"/>
                  </a:cxn>
                  <a:cxn ang="0">
                    <a:pos x="104" y="175"/>
                  </a:cxn>
                  <a:cxn ang="0">
                    <a:pos x="6" y="175"/>
                  </a:cxn>
                  <a:cxn ang="0">
                    <a:pos x="0" y="170"/>
                  </a:cxn>
                  <a:cxn ang="0">
                    <a:pos x="0" y="89"/>
                  </a:cxn>
                  <a:cxn ang="0">
                    <a:pos x="6" y="83"/>
                  </a:cxn>
                  <a:cxn ang="0">
                    <a:pos x="28" y="83"/>
                  </a:cxn>
                  <a:cxn ang="0">
                    <a:pos x="28" y="48"/>
                  </a:cxn>
                  <a:cxn ang="0">
                    <a:pos x="54" y="23"/>
                  </a:cxn>
                  <a:cxn ang="0">
                    <a:pos x="81" y="47"/>
                  </a:cxn>
                  <a:cxn ang="0">
                    <a:pos x="81" y="68"/>
                  </a:cxn>
                  <a:cxn ang="0">
                    <a:pos x="98" y="68"/>
                  </a:cxn>
                  <a:cxn ang="0">
                    <a:pos x="98" y="47"/>
                  </a:cxn>
                  <a:cxn ang="0">
                    <a:pos x="77" y="12"/>
                  </a:cxn>
                  <a:cxn ang="0">
                    <a:pos x="28" y="14"/>
                  </a:cxn>
                  <a:cxn ang="0">
                    <a:pos x="9" y="46"/>
                  </a:cxn>
                  <a:cxn ang="0">
                    <a:pos x="9" y="68"/>
                  </a:cxn>
                </a:cxnLst>
                <a:rect l="0" t="0" r="r" b="b"/>
                <a:pathLst>
                  <a:path w="108" h="175">
                    <a:moveTo>
                      <a:pt x="37" y="83"/>
                    </a:moveTo>
                    <a:cubicBezTo>
                      <a:pt x="100" y="83"/>
                      <a:pt x="100" y="83"/>
                      <a:pt x="100" y="83"/>
                    </a:cubicBezTo>
                    <a:cubicBezTo>
                      <a:pt x="104" y="83"/>
                      <a:pt x="108" y="87"/>
                      <a:pt x="108" y="90"/>
                    </a:cubicBezTo>
                    <a:cubicBezTo>
                      <a:pt x="108" y="171"/>
                      <a:pt x="108" y="171"/>
                      <a:pt x="108" y="171"/>
                    </a:cubicBezTo>
                    <a:cubicBezTo>
                      <a:pt x="108" y="174"/>
                      <a:pt x="106" y="175"/>
                      <a:pt x="104" y="175"/>
                    </a:cubicBezTo>
                    <a:cubicBezTo>
                      <a:pt x="6" y="175"/>
                      <a:pt x="6" y="175"/>
                      <a:pt x="6" y="175"/>
                    </a:cubicBezTo>
                    <a:cubicBezTo>
                      <a:pt x="3" y="175"/>
                      <a:pt x="0" y="173"/>
                      <a:pt x="0" y="170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5"/>
                      <a:pt x="2" y="83"/>
                      <a:pt x="6" y="83"/>
                    </a:cubicBezTo>
                    <a:cubicBezTo>
                      <a:pt x="28" y="83"/>
                      <a:pt x="28" y="83"/>
                      <a:pt x="28" y="83"/>
                    </a:cubicBezTo>
                    <a:cubicBezTo>
                      <a:pt x="28" y="48"/>
                      <a:pt x="28" y="48"/>
                      <a:pt x="28" y="48"/>
                    </a:cubicBezTo>
                    <a:cubicBezTo>
                      <a:pt x="27" y="31"/>
                      <a:pt x="44" y="23"/>
                      <a:pt x="54" y="23"/>
                    </a:cubicBezTo>
                    <a:cubicBezTo>
                      <a:pt x="66" y="23"/>
                      <a:pt x="81" y="35"/>
                      <a:pt x="81" y="47"/>
                    </a:cubicBezTo>
                    <a:cubicBezTo>
                      <a:pt x="81" y="68"/>
                      <a:pt x="81" y="68"/>
                      <a:pt x="81" y="68"/>
                    </a:cubicBezTo>
                    <a:cubicBezTo>
                      <a:pt x="98" y="68"/>
                      <a:pt x="98" y="68"/>
                      <a:pt x="98" y="68"/>
                    </a:cubicBezTo>
                    <a:cubicBezTo>
                      <a:pt x="98" y="61"/>
                      <a:pt x="98" y="54"/>
                      <a:pt x="98" y="47"/>
                    </a:cubicBezTo>
                    <a:cubicBezTo>
                      <a:pt x="98" y="32"/>
                      <a:pt x="89" y="21"/>
                      <a:pt x="77" y="12"/>
                    </a:cubicBezTo>
                    <a:cubicBezTo>
                      <a:pt x="61" y="0"/>
                      <a:pt x="36" y="6"/>
                      <a:pt x="28" y="14"/>
                    </a:cubicBezTo>
                    <a:cubicBezTo>
                      <a:pt x="20" y="20"/>
                      <a:pt x="9" y="30"/>
                      <a:pt x="9" y="46"/>
                    </a:cubicBezTo>
                    <a:cubicBezTo>
                      <a:pt x="9" y="53"/>
                      <a:pt x="9" y="61"/>
                      <a:pt x="9" y="68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350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306" name="Freeform 444">
                <a:extLst>
                  <a:ext uri="{FF2B5EF4-FFF2-40B4-BE49-F238E27FC236}">
                    <a16:creationId xmlns:a16="http://schemas.microsoft.com/office/drawing/2014/main" id="{F7FA1D13-CC94-4C8F-BA14-C972332F71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5326" y="2927350"/>
                <a:ext cx="31750" cy="3175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14" y="7"/>
                  </a:cxn>
                  <a:cxn ang="0">
                    <a:pos x="14" y="7"/>
                  </a:cxn>
                  <a:cxn ang="0">
                    <a:pos x="14" y="7"/>
                  </a:cxn>
                  <a:cxn ang="0">
                    <a:pos x="7" y="14"/>
                  </a:cxn>
                  <a:cxn ang="0">
                    <a:pos x="7" y="14"/>
                  </a:cxn>
                  <a:cxn ang="0">
                    <a:pos x="7" y="14"/>
                  </a:cxn>
                  <a:cxn ang="0">
                    <a:pos x="0" y="7"/>
                  </a:cxn>
                  <a:cxn ang="0">
                    <a:pos x="0" y="7"/>
                  </a:cxn>
                </a:cxnLst>
                <a:rect l="0" t="0" r="r" b="b"/>
                <a:pathLst>
                  <a:path w="14" h="14">
                    <a:moveTo>
                      <a:pt x="0" y="7"/>
                    </a:moveTo>
                    <a:cubicBezTo>
                      <a:pt x="0" y="3"/>
                      <a:pt x="3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0"/>
                      <a:pt x="14" y="3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11"/>
                      <a:pt x="11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3" y="14"/>
                      <a:pt x="0" y="11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350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307" name="Line 445">
                <a:extLst>
                  <a:ext uri="{FF2B5EF4-FFF2-40B4-BE49-F238E27FC236}">
                    <a16:creationId xmlns:a16="http://schemas.microsoft.com/office/drawing/2014/main" id="{498EC782-F222-48A2-B1C2-20CB8AB9EA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91201" y="2955925"/>
                <a:ext cx="1588" cy="30163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350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</p:grpSp>
      </p:grpSp>
      <p:grpSp>
        <p:nvGrpSpPr>
          <p:cNvPr id="46082" name="Group 46081">
            <a:extLst>
              <a:ext uri="{FF2B5EF4-FFF2-40B4-BE49-F238E27FC236}">
                <a16:creationId xmlns:a16="http://schemas.microsoft.com/office/drawing/2014/main" id="{0F22AB9E-4A90-4DEF-AA60-7A2D3E72DFE2}"/>
              </a:ext>
            </a:extLst>
          </p:cNvPr>
          <p:cNvGrpSpPr/>
          <p:nvPr/>
        </p:nvGrpSpPr>
        <p:grpSpPr>
          <a:xfrm>
            <a:off x="1351346" y="2029705"/>
            <a:ext cx="834392" cy="2359201"/>
            <a:chOff x="1908325" y="2943011"/>
            <a:chExt cx="1112522" cy="3145601"/>
          </a:xfrm>
        </p:grpSpPr>
        <p:sp>
          <p:nvSpPr>
            <p:cNvPr id="235" name="Arrow: Right 234">
              <a:extLst>
                <a:ext uri="{FF2B5EF4-FFF2-40B4-BE49-F238E27FC236}">
                  <a16:creationId xmlns:a16="http://schemas.microsoft.com/office/drawing/2014/main" id="{CFBFE2B7-729D-4887-B80B-25A95BA1C82E}"/>
                </a:ext>
              </a:extLst>
            </p:cNvPr>
            <p:cNvSpPr/>
            <p:nvPr/>
          </p:nvSpPr>
          <p:spPr>
            <a:xfrm rot="16200000">
              <a:off x="1067288" y="4135053"/>
              <a:ext cx="2794596" cy="1112522"/>
            </a:xfrm>
            <a:prstGeom prst="rightArrow">
              <a:avLst>
                <a:gd name="adj1" fmla="val 78293"/>
                <a:gd name="adj2" fmla="val 33415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nb-NO" sz="1050" err="1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grpSp>
          <p:nvGrpSpPr>
            <p:cNvPr id="236" name="Groupe 659">
              <a:extLst>
                <a:ext uri="{FF2B5EF4-FFF2-40B4-BE49-F238E27FC236}">
                  <a16:creationId xmlns:a16="http://schemas.microsoft.com/office/drawing/2014/main" id="{E9E5334B-AD88-4632-8744-37EAA213EDB1}"/>
                </a:ext>
              </a:extLst>
            </p:cNvPr>
            <p:cNvGrpSpPr/>
            <p:nvPr/>
          </p:nvGrpSpPr>
          <p:grpSpPr>
            <a:xfrm>
              <a:off x="2272182" y="2943011"/>
              <a:ext cx="366437" cy="330943"/>
              <a:chOff x="5997576" y="1749426"/>
              <a:chExt cx="460375" cy="419100"/>
            </a:xfrm>
          </p:grpSpPr>
          <p:sp>
            <p:nvSpPr>
              <p:cNvPr id="245" name="Freeform 183">
                <a:extLst>
                  <a:ext uri="{FF2B5EF4-FFF2-40B4-BE49-F238E27FC236}">
                    <a16:creationId xmlns:a16="http://schemas.microsoft.com/office/drawing/2014/main" id="{92B86589-A04B-4D62-99B1-9F96F37562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3776" y="1749426"/>
                <a:ext cx="134938" cy="187325"/>
              </a:xfrm>
              <a:custGeom>
                <a:avLst/>
                <a:gdLst/>
                <a:ahLst/>
                <a:cxnLst>
                  <a:cxn ang="0">
                    <a:pos x="70" y="73"/>
                  </a:cxn>
                  <a:cxn ang="0">
                    <a:pos x="44" y="41"/>
                  </a:cxn>
                  <a:cxn ang="0">
                    <a:pos x="54" y="21"/>
                  </a:cxn>
                  <a:cxn ang="0">
                    <a:pos x="36" y="0"/>
                  </a:cxn>
                  <a:cxn ang="0">
                    <a:pos x="18" y="21"/>
                  </a:cxn>
                  <a:cxn ang="0">
                    <a:pos x="28" y="41"/>
                  </a:cxn>
                  <a:cxn ang="0">
                    <a:pos x="1" y="97"/>
                  </a:cxn>
                </a:cxnLst>
                <a:rect l="0" t="0" r="r" b="b"/>
                <a:pathLst>
                  <a:path w="70" h="97">
                    <a:moveTo>
                      <a:pt x="70" y="73"/>
                    </a:moveTo>
                    <a:cubicBezTo>
                      <a:pt x="66" y="57"/>
                      <a:pt x="58" y="45"/>
                      <a:pt x="44" y="41"/>
                    </a:cubicBezTo>
                    <a:cubicBezTo>
                      <a:pt x="48" y="37"/>
                      <a:pt x="54" y="29"/>
                      <a:pt x="54" y="21"/>
                    </a:cubicBezTo>
                    <a:cubicBezTo>
                      <a:pt x="54" y="9"/>
                      <a:pt x="46" y="0"/>
                      <a:pt x="36" y="0"/>
                    </a:cubicBezTo>
                    <a:cubicBezTo>
                      <a:pt x="26" y="0"/>
                      <a:pt x="18" y="9"/>
                      <a:pt x="18" y="21"/>
                    </a:cubicBezTo>
                    <a:cubicBezTo>
                      <a:pt x="18" y="29"/>
                      <a:pt x="24" y="37"/>
                      <a:pt x="28" y="41"/>
                    </a:cubicBezTo>
                    <a:cubicBezTo>
                      <a:pt x="7" y="47"/>
                      <a:pt x="0" y="70"/>
                      <a:pt x="1" y="97"/>
                    </a:cubicBezTo>
                  </a:path>
                </a:pathLst>
              </a:custGeom>
              <a:noFill/>
              <a:ln w="12700" cap="rnd">
                <a:solidFill>
                  <a:srgbClr val="1A171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525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6" name="Freeform 184">
                <a:extLst>
                  <a:ext uri="{FF2B5EF4-FFF2-40B4-BE49-F238E27FC236}">
                    <a16:creationId xmlns:a16="http://schemas.microsoft.com/office/drawing/2014/main" id="{885612CE-6A5A-4E48-9A5A-026F993BBE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5051" y="1943101"/>
                <a:ext cx="61913" cy="1588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0" y="0"/>
                  </a:cxn>
                </a:cxnLst>
                <a:rect l="0" t="0" r="r" b="b"/>
                <a:pathLst>
                  <a:path w="32" h="1">
                    <a:moveTo>
                      <a:pt x="32" y="0"/>
                    </a:moveTo>
                    <a:cubicBezTo>
                      <a:pt x="22" y="1"/>
                      <a:pt x="10" y="1"/>
                      <a:pt x="0" y="0"/>
                    </a:cubicBezTo>
                  </a:path>
                </a:pathLst>
              </a:custGeom>
              <a:noFill/>
              <a:ln w="12700" cap="rnd">
                <a:solidFill>
                  <a:srgbClr val="1A171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525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7" name="Freeform 185">
                <a:extLst>
                  <a:ext uri="{FF2B5EF4-FFF2-40B4-BE49-F238E27FC236}">
                    <a16:creationId xmlns:a16="http://schemas.microsoft.com/office/drawing/2014/main" id="{4C7FE6B3-F5AF-44E7-B622-2D260AB153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67451" y="1795463"/>
                <a:ext cx="123825" cy="139700"/>
              </a:xfrm>
              <a:custGeom>
                <a:avLst/>
                <a:gdLst/>
                <a:ahLst/>
                <a:cxnLst>
                  <a:cxn ang="0">
                    <a:pos x="0" y="63"/>
                  </a:cxn>
                  <a:cxn ang="0">
                    <a:pos x="19" y="49"/>
                  </a:cxn>
                  <a:cxn ang="0">
                    <a:pos x="8" y="26"/>
                  </a:cxn>
                  <a:cxn ang="0">
                    <a:pos x="29" y="0"/>
                  </a:cxn>
                  <a:cxn ang="0">
                    <a:pos x="50" y="26"/>
                  </a:cxn>
                  <a:cxn ang="0">
                    <a:pos x="38" y="49"/>
                  </a:cxn>
                  <a:cxn ang="0">
                    <a:pos x="64" y="72"/>
                  </a:cxn>
                </a:cxnLst>
                <a:rect l="0" t="0" r="r" b="b"/>
                <a:pathLst>
                  <a:path w="64" h="72">
                    <a:moveTo>
                      <a:pt x="0" y="63"/>
                    </a:moveTo>
                    <a:cubicBezTo>
                      <a:pt x="4" y="56"/>
                      <a:pt x="11" y="51"/>
                      <a:pt x="19" y="49"/>
                    </a:cubicBezTo>
                    <a:cubicBezTo>
                      <a:pt x="14" y="44"/>
                      <a:pt x="8" y="35"/>
                      <a:pt x="8" y="26"/>
                    </a:cubicBezTo>
                    <a:cubicBezTo>
                      <a:pt x="8" y="11"/>
                      <a:pt x="17" y="0"/>
                      <a:pt x="29" y="0"/>
                    </a:cubicBezTo>
                    <a:cubicBezTo>
                      <a:pt x="40" y="0"/>
                      <a:pt x="49" y="11"/>
                      <a:pt x="50" y="26"/>
                    </a:cubicBezTo>
                    <a:cubicBezTo>
                      <a:pt x="50" y="34"/>
                      <a:pt x="43" y="44"/>
                      <a:pt x="38" y="49"/>
                    </a:cubicBezTo>
                    <a:cubicBezTo>
                      <a:pt x="50" y="52"/>
                      <a:pt x="59" y="61"/>
                      <a:pt x="64" y="72"/>
                    </a:cubicBezTo>
                  </a:path>
                </a:pathLst>
              </a:custGeom>
              <a:noFill/>
              <a:ln w="12700" cap="rnd">
                <a:solidFill>
                  <a:srgbClr val="1A171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525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8" name="Freeform 186">
                <a:extLst>
                  <a:ext uri="{FF2B5EF4-FFF2-40B4-BE49-F238E27FC236}">
                    <a16:creationId xmlns:a16="http://schemas.microsoft.com/office/drawing/2014/main" id="{654AF194-1BBD-43C2-ACDF-A9B0A06B64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6963" y="1890713"/>
                <a:ext cx="31750" cy="52388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17" y="0"/>
                  </a:cxn>
                </a:cxnLst>
                <a:rect l="0" t="0" r="r" b="b"/>
                <a:pathLst>
                  <a:path w="17" h="27">
                    <a:moveTo>
                      <a:pt x="0" y="27"/>
                    </a:moveTo>
                    <a:cubicBezTo>
                      <a:pt x="1" y="14"/>
                      <a:pt x="7" y="4"/>
                      <a:pt x="17" y="0"/>
                    </a:cubicBezTo>
                  </a:path>
                </a:pathLst>
              </a:custGeom>
              <a:noFill/>
              <a:ln w="12700" cap="rnd">
                <a:solidFill>
                  <a:srgbClr val="1A171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525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9" name="Freeform 187">
                <a:extLst>
                  <a:ext uri="{FF2B5EF4-FFF2-40B4-BE49-F238E27FC236}">
                    <a16:creationId xmlns:a16="http://schemas.microsoft.com/office/drawing/2014/main" id="{D1CEB101-96EB-4A11-80A2-CD7CFDADB4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5051" y="1943101"/>
                <a:ext cx="88900" cy="207963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32" y="3"/>
                  </a:cxn>
                  <a:cxn ang="0">
                    <a:pos x="46" y="31"/>
                  </a:cxn>
                  <a:cxn ang="0">
                    <a:pos x="7" y="107"/>
                  </a:cxn>
                </a:cxnLst>
                <a:rect l="0" t="0" r="r" b="b"/>
                <a:pathLst>
                  <a:path w="46" h="107">
                    <a:moveTo>
                      <a:pt x="32" y="0"/>
                    </a:moveTo>
                    <a:cubicBezTo>
                      <a:pt x="32" y="1"/>
                      <a:pt x="32" y="2"/>
                      <a:pt x="32" y="3"/>
                    </a:cubicBezTo>
                    <a:cubicBezTo>
                      <a:pt x="32" y="13"/>
                      <a:pt x="40" y="25"/>
                      <a:pt x="46" y="31"/>
                    </a:cubicBezTo>
                    <a:cubicBezTo>
                      <a:pt x="16" y="39"/>
                      <a:pt x="0" y="68"/>
                      <a:pt x="7" y="107"/>
                    </a:cubicBezTo>
                  </a:path>
                </a:pathLst>
              </a:custGeom>
              <a:noFill/>
              <a:ln w="12700" cap="rnd">
                <a:solidFill>
                  <a:srgbClr val="1A171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525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50" name="Freeform 188">
                <a:extLst>
                  <a:ext uri="{FF2B5EF4-FFF2-40B4-BE49-F238E27FC236}">
                    <a16:creationId xmlns:a16="http://schemas.microsoft.com/office/drawing/2014/main" id="{7C602C9F-298D-4D0A-941D-B312FEED9F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6501" y="2027238"/>
                <a:ext cx="36513" cy="117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" y="59"/>
                  </a:cxn>
                  <a:cxn ang="0">
                    <a:pos x="18" y="61"/>
                  </a:cxn>
                </a:cxnLst>
                <a:rect l="0" t="0" r="r" b="b"/>
                <a:pathLst>
                  <a:path w="19" h="61">
                    <a:moveTo>
                      <a:pt x="0" y="0"/>
                    </a:moveTo>
                    <a:cubicBezTo>
                      <a:pt x="14" y="14"/>
                      <a:pt x="19" y="31"/>
                      <a:pt x="19" y="59"/>
                    </a:cubicBezTo>
                    <a:cubicBezTo>
                      <a:pt x="19" y="60"/>
                      <a:pt x="19" y="60"/>
                      <a:pt x="18" y="61"/>
                    </a:cubicBezTo>
                  </a:path>
                </a:pathLst>
              </a:custGeom>
              <a:noFill/>
              <a:ln w="12700" cap="rnd">
                <a:solidFill>
                  <a:srgbClr val="1A171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525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51" name="Freeform 189">
                <a:extLst>
                  <a:ext uri="{FF2B5EF4-FFF2-40B4-BE49-F238E27FC236}">
                    <a16:creationId xmlns:a16="http://schemas.microsoft.com/office/drawing/2014/main" id="{EA4E90CE-6EDB-4328-A3E3-12AB61B13D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08713" y="1889126"/>
                <a:ext cx="58738" cy="28575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8" y="0"/>
                  </a:cxn>
                  <a:cxn ang="0">
                    <a:pos x="30" y="15"/>
                  </a:cxn>
                </a:cxnLst>
                <a:rect l="0" t="0" r="r" b="b"/>
                <a:pathLst>
                  <a:path w="30" h="15">
                    <a:moveTo>
                      <a:pt x="0" y="1"/>
                    </a:moveTo>
                    <a:cubicBezTo>
                      <a:pt x="2" y="0"/>
                      <a:pt x="5" y="0"/>
                      <a:pt x="8" y="0"/>
                    </a:cubicBezTo>
                    <a:cubicBezTo>
                      <a:pt x="17" y="0"/>
                      <a:pt x="25" y="6"/>
                      <a:pt x="30" y="15"/>
                    </a:cubicBezTo>
                  </a:path>
                </a:pathLst>
              </a:custGeom>
              <a:noFill/>
              <a:ln w="12700" cap="rnd">
                <a:solidFill>
                  <a:srgbClr val="1A171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525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52" name="Freeform 190">
                <a:extLst>
                  <a:ext uri="{FF2B5EF4-FFF2-40B4-BE49-F238E27FC236}">
                    <a16:creationId xmlns:a16="http://schemas.microsoft.com/office/drawing/2014/main" id="{BB349436-AA63-4816-A219-F7139E6F1D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6813" y="1917701"/>
                <a:ext cx="39688" cy="109538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4" y="16"/>
                  </a:cxn>
                  <a:cxn ang="0">
                    <a:pos x="0" y="44"/>
                  </a:cxn>
                  <a:cxn ang="0">
                    <a:pos x="21" y="56"/>
                  </a:cxn>
                </a:cxnLst>
                <a:rect l="0" t="0" r="r" b="b"/>
                <a:pathLst>
                  <a:path w="21" h="56">
                    <a:moveTo>
                      <a:pt x="11" y="0"/>
                    </a:moveTo>
                    <a:cubicBezTo>
                      <a:pt x="13" y="4"/>
                      <a:pt x="14" y="10"/>
                      <a:pt x="14" y="16"/>
                    </a:cubicBezTo>
                    <a:cubicBezTo>
                      <a:pt x="14" y="26"/>
                      <a:pt x="6" y="38"/>
                      <a:pt x="0" y="44"/>
                    </a:cubicBezTo>
                    <a:cubicBezTo>
                      <a:pt x="9" y="46"/>
                      <a:pt x="15" y="50"/>
                      <a:pt x="21" y="56"/>
                    </a:cubicBezTo>
                  </a:path>
                </a:pathLst>
              </a:custGeom>
              <a:noFill/>
              <a:ln w="12700" cap="rnd">
                <a:solidFill>
                  <a:srgbClr val="1A171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525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53" name="Freeform 191">
                <a:extLst>
                  <a:ext uri="{FF2B5EF4-FFF2-40B4-BE49-F238E27FC236}">
                    <a16:creationId xmlns:a16="http://schemas.microsoft.com/office/drawing/2014/main" id="{FD7C6CCE-FCBD-4747-A204-F14A804670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7576" y="1935163"/>
                <a:ext cx="134938" cy="196850"/>
              </a:xfrm>
              <a:custGeom>
                <a:avLst/>
                <a:gdLst/>
                <a:ahLst/>
                <a:cxnLst>
                  <a:cxn ang="0">
                    <a:pos x="69" y="69"/>
                  </a:cxn>
                  <a:cxn ang="0">
                    <a:pos x="47" y="41"/>
                  </a:cxn>
                  <a:cxn ang="0">
                    <a:pos x="57" y="21"/>
                  </a:cxn>
                  <a:cxn ang="0">
                    <a:pos x="39" y="0"/>
                  </a:cxn>
                  <a:cxn ang="0">
                    <a:pos x="22" y="21"/>
                  </a:cxn>
                  <a:cxn ang="0">
                    <a:pos x="31" y="41"/>
                  </a:cxn>
                  <a:cxn ang="0">
                    <a:pos x="0" y="101"/>
                  </a:cxn>
                  <a:cxn ang="0">
                    <a:pos x="36" y="101"/>
                  </a:cxn>
                </a:cxnLst>
                <a:rect l="0" t="0" r="r" b="b"/>
                <a:pathLst>
                  <a:path w="69" h="101">
                    <a:moveTo>
                      <a:pt x="69" y="69"/>
                    </a:moveTo>
                    <a:cubicBezTo>
                      <a:pt x="66" y="53"/>
                      <a:pt x="62" y="45"/>
                      <a:pt x="47" y="41"/>
                    </a:cubicBezTo>
                    <a:cubicBezTo>
                      <a:pt x="51" y="37"/>
                      <a:pt x="57" y="29"/>
                      <a:pt x="57" y="21"/>
                    </a:cubicBezTo>
                    <a:cubicBezTo>
                      <a:pt x="57" y="8"/>
                      <a:pt x="49" y="0"/>
                      <a:pt x="39" y="0"/>
                    </a:cubicBezTo>
                    <a:cubicBezTo>
                      <a:pt x="29" y="0"/>
                      <a:pt x="21" y="9"/>
                      <a:pt x="22" y="21"/>
                    </a:cubicBezTo>
                    <a:cubicBezTo>
                      <a:pt x="22" y="29"/>
                      <a:pt x="27" y="37"/>
                      <a:pt x="31" y="41"/>
                    </a:cubicBezTo>
                    <a:cubicBezTo>
                      <a:pt x="11" y="47"/>
                      <a:pt x="0" y="73"/>
                      <a:pt x="0" y="101"/>
                    </a:cubicBezTo>
                    <a:cubicBezTo>
                      <a:pt x="36" y="101"/>
                      <a:pt x="36" y="101"/>
                      <a:pt x="36" y="101"/>
                    </a:cubicBezTo>
                  </a:path>
                </a:pathLst>
              </a:custGeom>
              <a:noFill/>
              <a:ln w="12700" cap="rnd">
                <a:solidFill>
                  <a:srgbClr val="1A171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525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54" name="Freeform 192">
                <a:extLst>
                  <a:ext uri="{FF2B5EF4-FFF2-40B4-BE49-F238E27FC236}">
                    <a16:creationId xmlns:a16="http://schemas.microsoft.com/office/drawing/2014/main" id="{A3BB4E14-F3C5-494A-8D04-E80EBBFAA7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8251" y="1935163"/>
                <a:ext cx="139700" cy="233363"/>
              </a:xfrm>
              <a:custGeom>
                <a:avLst/>
                <a:gdLst/>
                <a:ahLst/>
                <a:cxnLst>
                  <a:cxn ang="0">
                    <a:pos x="0" y="63"/>
                  </a:cxn>
                  <a:cxn ang="0">
                    <a:pos x="20" y="49"/>
                  </a:cxn>
                  <a:cxn ang="0">
                    <a:pos x="9" y="26"/>
                  </a:cxn>
                  <a:cxn ang="0">
                    <a:pos x="29" y="0"/>
                  </a:cxn>
                  <a:cxn ang="0">
                    <a:pos x="50" y="26"/>
                  </a:cxn>
                  <a:cxn ang="0">
                    <a:pos x="39" y="49"/>
                  </a:cxn>
                  <a:cxn ang="0">
                    <a:pos x="72" y="114"/>
                  </a:cxn>
                  <a:cxn ang="0">
                    <a:pos x="10" y="119"/>
                  </a:cxn>
                </a:cxnLst>
                <a:rect l="0" t="0" r="r" b="b"/>
                <a:pathLst>
                  <a:path w="72" h="120">
                    <a:moveTo>
                      <a:pt x="0" y="63"/>
                    </a:moveTo>
                    <a:cubicBezTo>
                      <a:pt x="5" y="56"/>
                      <a:pt x="12" y="51"/>
                      <a:pt x="20" y="49"/>
                    </a:cubicBezTo>
                    <a:cubicBezTo>
                      <a:pt x="15" y="44"/>
                      <a:pt x="9" y="35"/>
                      <a:pt x="9" y="26"/>
                    </a:cubicBezTo>
                    <a:cubicBezTo>
                      <a:pt x="8" y="11"/>
                      <a:pt x="18" y="0"/>
                      <a:pt x="29" y="0"/>
                    </a:cubicBezTo>
                    <a:cubicBezTo>
                      <a:pt x="41" y="0"/>
                      <a:pt x="50" y="11"/>
                      <a:pt x="50" y="26"/>
                    </a:cubicBezTo>
                    <a:cubicBezTo>
                      <a:pt x="50" y="34"/>
                      <a:pt x="44" y="44"/>
                      <a:pt x="39" y="49"/>
                    </a:cubicBezTo>
                    <a:cubicBezTo>
                      <a:pt x="63" y="56"/>
                      <a:pt x="72" y="82"/>
                      <a:pt x="72" y="114"/>
                    </a:cubicBezTo>
                    <a:cubicBezTo>
                      <a:pt x="72" y="118"/>
                      <a:pt x="35" y="120"/>
                      <a:pt x="10" y="119"/>
                    </a:cubicBezTo>
                  </a:path>
                </a:pathLst>
              </a:custGeom>
              <a:noFill/>
              <a:ln w="12700" cap="rnd">
                <a:solidFill>
                  <a:srgbClr val="1A171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525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39" name="TextBox 238">
              <a:extLst>
                <a:ext uri="{FF2B5EF4-FFF2-40B4-BE49-F238E27FC236}">
                  <a16:creationId xmlns:a16="http://schemas.microsoft.com/office/drawing/2014/main" id="{3323809F-FAFC-4C0F-B6F9-A378B9E2AF9F}"/>
                </a:ext>
              </a:extLst>
            </p:cNvPr>
            <p:cNvSpPr txBox="1"/>
            <p:nvPr/>
          </p:nvSpPr>
          <p:spPr>
            <a:xfrm rot="16200000">
              <a:off x="1691094" y="4681820"/>
              <a:ext cx="1560005" cy="1938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685680">
                <a:lnSpc>
                  <a:spcPct val="90000"/>
                </a:lnSpc>
                <a:spcBef>
                  <a:spcPts val="300"/>
                </a:spcBef>
                <a:buClr>
                  <a:srgbClr val="0000FF"/>
                </a:buClr>
                <a:defRPr/>
              </a:pPr>
              <a:r>
                <a:rPr lang="nb-NO" sz="1050" b="1" i="1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Replacement</a:t>
              </a:r>
              <a:r>
                <a:rPr lang="nb-NO" sz="1050" b="1" i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sz="1050" b="1" i="1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</a:t>
              </a:r>
              <a:endParaRPr lang="nb-NO" sz="1050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EE0DD8D7-64A2-4960-A06F-8EFB6D81DEF3}"/>
                </a:ext>
              </a:extLst>
            </p:cNvPr>
            <p:cNvSpPr txBox="1"/>
            <p:nvPr/>
          </p:nvSpPr>
          <p:spPr>
            <a:xfrm>
              <a:off x="2052517" y="3572702"/>
              <a:ext cx="80576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680">
                <a:lnSpc>
                  <a:spcPct val="90000"/>
                </a:lnSpc>
                <a:spcBef>
                  <a:spcPts val="300"/>
                </a:spcBef>
                <a:buClr>
                  <a:srgbClr val="0000FF"/>
                </a:buClr>
                <a:defRPr/>
              </a:pPr>
              <a:r>
                <a:rPr lang="nb-NO" sz="675" b="1" i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Separat brand and P&amp;L</a:t>
              </a:r>
            </a:p>
          </p:txBody>
        </p:sp>
        <p:grpSp>
          <p:nvGrpSpPr>
            <p:cNvPr id="308" name="Group 128">
              <a:extLst>
                <a:ext uri="{FF2B5EF4-FFF2-40B4-BE49-F238E27FC236}">
                  <a16:creationId xmlns:a16="http://schemas.microsoft.com/office/drawing/2014/main" id="{DBFEF770-79A7-4B1C-A708-38A342F976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2600" y="5657338"/>
              <a:ext cx="662025" cy="281245"/>
              <a:chOff x="1903413" y="2701925"/>
              <a:chExt cx="1381125" cy="563563"/>
            </a:xfrm>
          </p:grpSpPr>
          <p:sp>
            <p:nvSpPr>
              <p:cNvPr id="309" name="Freeform 49">
                <a:extLst>
                  <a:ext uri="{FF2B5EF4-FFF2-40B4-BE49-F238E27FC236}">
                    <a16:creationId xmlns:a16="http://schemas.microsoft.com/office/drawing/2014/main" id="{AAFC210B-5DC8-48E2-906B-22A3864F34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6738" y="3109913"/>
                <a:ext cx="168275" cy="93663"/>
              </a:xfrm>
              <a:custGeom>
                <a:avLst/>
                <a:gdLst>
                  <a:gd name="T0" fmla="*/ 2147483647 w 57"/>
                  <a:gd name="T1" fmla="*/ 0 h 32"/>
                  <a:gd name="T2" fmla="*/ 0 w 57"/>
                  <a:gd name="T3" fmla="*/ 0 h 32"/>
                  <a:gd name="T4" fmla="*/ 2147483647 w 57"/>
                  <a:gd name="T5" fmla="*/ 2147483647 h 32"/>
                  <a:gd name="T6" fmla="*/ 2147483647 w 57"/>
                  <a:gd name="T7" fmla="*/ 2147483647 h 32"/>
                  <a:gd name="T8" fmla="*/ 2147483647 w 57"/>
                  <a:gd name="T9" fmla="*/ 2147483647 h 32"/>
                  <a:gd name="T10" fmla="*/ 2147483647 w 57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"/>
                  <a:gd name="T19" fmla="*/ 0 h 32"/>
                  <a:gd name="T20" fmla="*/ 57 w 57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" h="32">
                    <a:moveTo>
                      <a:pt x="5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0"/>
                      <a:pt x="2" y="15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6" y="32"/>
                      <a:pt x="17" y="31"/>
                      <a:pt x="36" y="28"/>
                    </a:cubicBezTo>
                    <a:cubicBezTo>
                      <a:pt x="48" y="26"/>
                      <a:pt x="52" y="15"/>
                      <a:pt x="57" y="0"/>
                    </a:cubicBezTo>
                    <a:close/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IN" sz="1350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310" name="Oval 50">
                <a:extLst>
                  <a:ext uri="{FF2B5EF4-FFF2-40B4-BE49-F238E27FC236}">
                    <a16:creationId xmlns:a16="http://schemas.microsoft.com/office/drawing/2014/main" id="{835F998F-A3D7-4882-ABA2-2D51B8DFC6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1150" y="3041650"/>
                <a:ext cx="223837" cy="223838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311" name="Freeform 51">
                <a:extLst>
                  <a:ext uri="{FF2B5EF4-FFF2-40B4-BE49-F238E27FC236}">
                    <a16:creationId xmlns:a16="http://schemas.microsoft.com/office/drawing/2014/main" id="{FA5B67BA-EF76-4B4E-BD24-0340F1BE87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9175" y="3109913"/>
                <a:ext cx="533400" cy="96838"/>
              </a:xfrm>
              <a:custGeom>
                <a:avLst/>
                <a:gdLst>
                  <a:gd name="T0" fmla="*/ 2147483647 w 181"/>
                  <a:gd name="T1" fmla="*/ 2147483647 h 33"/>
                  <a:gd name="T2" fmla="*/ 2147483647 w 181"/>
                  <a:gd name="T3" fmla="*/ 2147483647 h 33"/>
                  <a:gd name="T4" fmla="*/ 2147483647 w 181"/>
                  <a:gd name="T5" fmla="*/ 2147483647 h 33"/>
                  <a:gd name="T6" fmla="*/ 2147483647 w 181"/>
                  <a:gd name="T7" fmla="*/ 2147483647 h 33"/>
                  <a:gd name="T8" fmla="*/ 0 w 181"/>
                  <a:gd name="T9" fmla="*/ 0 h 33"/>
                  <a:gd name="T10" fmla="*/ 2147483647 w 181"/>
                  <a:gd name="T11" fmla="*/ 0 h 33"/>
                  <a:gd name="T12" fmla="*/ 2147483647 w 181"/>
                  <a:gd name="T13" fmla="*/ 2147483647 h 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1"/>
                  <a:gd name="T22" fmla="*/ 0 h 33"/>
                  <a:gd name="T23" fmla="*/ 181 w 181"/>
                  <a:gd name="T24" fmla="*/ 33 h 3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1" h="33">
                    <a:moveTo>
                      <a:pt x="178" y="15"/>
                    </a:moveTo>
                    <a:cubicBezTo>
                      <a:pt x="178" y="33"/>
                      <a:pt x="178" y="33"/>
                      <a:pt x="178" y="33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0"/>
                      <a:pt x="2" y="5"/>
                      <a:pt x="0" y="0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79" y="5"/>
                      <a:pt x="178" y="10"/>
                      <a:pt x="178" y="15"/>
                    </a:cubicBezTo>
                    <a:close/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IN" sz="1350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312" name="Freeform 52">
                <a:extLst>
                  <a:ext uri="{FF2B5EF4-FFF2-40B4-BE49-F238E27FC236}">
                    <a16:creationId xmlns:a16="http://schemas.microsoft.com/office/drawing/2014/main" id="{A0E30ACF-3CA2-42ED-B2D4-F61A9743C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413" y="2701925"/>
                <a:ext cx="1381125" cy="366713"/>
              </a:xfrm>
              <a:custGeom>
                <a:avLst/>
                <a:gdLst>
                  <a:gd name="T0" fmla="*/ 0 w 469"/>
                  <a:gd name="T1" fmla="*/ 2147483647 h 125"/>
                  <a:gd name="T2" fmla="*/ 0 w 469"/>
                  <a:gd name="T3" fmla="*/ 2147483647 h 125"/>
                  <a:gd name="T4" fmla="*/ 2147483647 w 469"/>
                  <a:gd name="T5" fmla="*/ 2147483647 h 125"/>
                  <a:gd name="T6" fmla="*/ 2147483647 w 469"/>
                  <a:gd name="T7" fmla="*/ 2147483647 h 125"/>
                  <a:gd name="T8" fmla="*/ 2147483647 w 469"/>
                  <a:gd name="T9" fmla="*/ 2147483647 h 125"/>
                  <a:gd name="T10" fmla="*/ 2147483647 w 469"/>
                  <a:gd name="T11" fmla="*/ 2147483647 h 125"/>
                  <a:gd name="T12" fmla="*/ 2147483647 w 469"/>
                  <a:gd name="T13" fmla="*/ 2147483647 h 125"/>
                  <a:gd name="T14" fmla="*/ 2147483647 w 469"/>
                  <a:gd name="T15" fmla="*/ 2147483647 h 125"/>
                  <a:gd name="T16" fmla="*/ 2147483647 w 469"/>
                  <a:gd name="T17" fmla="*/ 2147483647 h 125"/>
                  <a:gd name="T18" fmla="*/ 2147483647 w 469"/>
                  <a:gd name="T19" fmla="*/ 2147483647 h 125"/>
                  <a:gd name="T20" fmla="*/ 2147483647 w 469"/>
                  <a:gd name="T21" fmla="*/ 2147483647 h 125"/>
                  <a:gd name="T22" fmla="*/ 2147483647 w 469"/>
                  <a:gd name="T23" fmla="*/ 2147483647 h 125"/>
                  <a:gd name="T24" fmla="*/ 2147483647 w 469"/>
                  <a:gd name="T25" fmla="*/ 2147483647 h 125"/>
                  <a:gd name="T26" fmla="*/ 2147483647 w 469"/>
                  <a:gd name="T27" fmla="*/ 2147483647 h 125"/>
                  <a:gd name="T28" fmla="*/ 2147483647 w 469"/>
                  <a:gd name="T29" fmla="*/ 2147483647 h 125"/>
                  <a:gd name="T30" fmla="*/ 2147483647 w 469"/>
                  <a:gd name="T31" fmla="*/ 2147483647 h 125"/>
                  <a:gd name="T32" fmla="*/ 2147483647 w 469"/>
                  <a:gd name="T33" fmla="*/ 2147483647 h 125"/>
                  <a:gd name="T34" fmla="*/ 2147483647 w 469"/>
                  <a:gd name="T35" fmla="*/ 2147483647 h 125"/>
                  <a:gd name="T36" fmla="*/ 2147483647 w 469"/>
                  <a:gd name="T37" fmla="*/ 2147483647 h 125"/>
                  <a:gd name="T38" fmla="*/ 2147483647 w 469"/>
                  <a:gd name="T39" fmla="*/ 2147483647 h 125"/>
                  <a:gd name="T40" fmla="*/ 2147483647 w 469"/>
                  <a:gd name="T41" fmla="*/ 2147483647 h 125"/>
                  <a:gd name="T42" fmla="*/ 2147483647 w 469"/>
                  <a:gd name="T43" fmla="*/ 2147483647 h 125"/>
                  <a:gd name="T44" fmla="*/ 2147483647 w 469"/>
                  <a:gd name="T45" fmla="*/ 2147483647 h 125"/>
                  <a:gd name="T46" fmla="*/ 2147483647 w 469"/>
                  <a:gd name="T47" fmla="*/ 2147483647 h 125"/>
                  <a:gd name="T48" fmla="*/ 2147483647 w 469"/>
                  <a:gd name="T49" fmla="*/ 2147483647 h 125"/>
                  <a:gd name="T50" fmla="*/ 2147483647 w 469"/>
                  <a:gd name="T51" fmla="*/ 2147483647 h 125"/>
                  <a:gd name="T52" fmla="*/ 2147483647 w 469"/>
                  <a:gd name="T53" fmla="*/ 2147483647 h 125"/>
                  <a:gd name="T54" fmla="*/ 2147483647 w 469"/>
                  <a:gd name="T55" fmla="*/ 2147483647 h 125"/>
                  <a:gd name="T56" fmla="*/ 2147483647 w 469"/>
                  <a:gd name="T57" fmla="*/ 2147483647 h 125"/>
                  <a:gd name="T58" fmla="*/ 2147483647 w 469"/>
                  <a:gd name="T59" fmla="*/ 2147483647 h 125"/>
                  <a:gd name="T60" fmla="*/ 2147483647 w 469"/>
                  <a:gd name="T61" fmla="*/ 2147483647 h 125"/>
                  <a:gd name="T62" fmla="*/ 2147483647 w 469"/>
                  <a:gd name="T63" fmla="*/ 0 h 125"/>
                  <a:gd name="T64" fmla="*/ 2147483647 w 469"/>
                  <a:gd name="T65" fmla="*/ 2147483647 h 125"/>
                  <a:gd name="T66" fmla="*/ 2147483647 w 469"/>
                  <a:gd name="T67" fmla="*/ 2147483647 h 125"/>
                  <a:gd name="T68" fmla="*/ 2147483647 w 469"/>
                  <a:gd name="T69" fmla="*/ 2147483647 h 125"/>
                  <a:gd name="T70" fmla="*/ 2147483647 w 469"/>
                  <a:gd name="T71" fmla="*/ 2147483647 h 125"/>
                  <a:gd name="T72" fmla="*/ 2147483647 w 469"/>
                  <a:gd name="T73" fmla="*/ 2147483647 h 125"/>
                  <a:gd name="T74" fmla="*/ 2147483647 w 469"/>
                  <a:gd name="T75" fmla="*/ 2147483647 h 125"/>
                  <a:gd name="T76" fmla="*/ 2147483647 w 469"/>
                  <a:gd name="T77" fmla="*/ 2147483647 h 125"/>
                  <a:gd name="T78" fmla="*/ 0 w 469"/>
                  <a:gd name="T79" fmla="*/ 2147483647 h 12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69"/>
                  <a:gd name="T121" fmla="*/ 0 h 125"/>
                  <a:gd name="T122" fmla="*/ 469 w 469"/>
                  <a:gd name="T123" fmla="*/ 125 h 125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69" h="125">
                    <a:moveTo>
                      <a:pt x="0" y="117"/>
                    </a:moveTo>
                    <a:cubicBezTo>
                      <a:pt x="0" y="125"/>
                      <a:pt x="0" y="125"/>
                      <a:pt x="0" y="125"/>
                    </a:cubicBezTo>
                    <a:cubicBezTo>
                      <a:pt x="41" y="125"/>
                      <a:pt x="41" y="125"/>
                      <a:pt x="41" y="125"/>
                    </a:cubicBezTo>
                    <a:cubicBezTo>
                      <a:pt x="50" y="112"/>
                      <a:pt x="65" y="103"/>
                      <a:pt x="82" y="103"/>
                    </a:cubicBezTo>
                    <a:cubicBezTo>
                      <a:pt x="84" y="103"/>
                      <a:pt x="85" y="103"/>
                      <a:pt x="86" y="103"/>
                    </a:cubicBezTo>
                    <a:cubicBezTo>
                      <a:pt x="83" y="98"/>
                      <a:pt x="82" y="91"/>
                      <a:pt x="82" y="84"/>
                    </a:cubicBezTo>
                    <a:cubicBezTo>
                      <a:pt x="82" y="68"/>
                      <a:pt x="82" y="68"/>
                      <a:pt x="82" y="68"/>
                    </a:cubicBezTo>
                    <a:cubicBezTo>
                      <a:pt x="66" y="52"/>
                      <a:pt x="66" y="52"/>
                      <a:pt x="66" y="52"/>
                    </a:cubicBezTo>
                    <a:cubicBezTo>
                      <a:pt x="93" y="37"/>
                      <a:pt x="126" y="20"/>
                      <a:pt x="185" y="18"/>
                    </a:cubicBezTo>
                    <a:cubicBezTo>
                      <a:pt x="185" y="69"/>
                      <a:pt x="185" y="69"/>
                      <a:pt x="185" y="69"/>
                    </a:cubicBezTo>
                    <a:cubicBezTo>
                      <a:pt x="96" y="69"/>
                      <a:pt x="96" y="69"/>
                      <a:pt x="96" y="69"/>
                    </a:cubicBezTo>
                    <a:cubicBezTo>
                      <a:pt x="96" y="84"/>
                      <a:pt x="96" y="84"/>
                      <a:pt x="96" y="84"/>
                    </a:cubicBezTo>
                    <a:cubicBezTo>
                      <a:pt x="96" y="93"/>
                      <a:pt x="98" y="105"/>
                      <a:pt x="110" y="111"/>
                    </a:cubicBezTo>
                    <a:cubicBezTo>
                      <a:pt x="110" y="111"/>
                      <a:pt x="110" y="111"/>
                      <a:pt x="110" y="111"/>
                    </a:cubicBezTo>
                    <a:cubicBezTo>
                      <a:pt x="116" y="115"/>
                      <a:pt x="120" y="120"/>
                      <a:pt x="124" y="125"/>
                    </a:cubicBezTo>
                    <a:cubicBezTo>
                      <a:pt x="202" y="125"/>
                      <a:pt x="202" y="125"/>
                      <a:pt x="202" y="125"/>
                    </a:cubicBezTo>
                    <a:cubicBezTo>
                      <a:pt x="202" y="72"/>
                      <a:pt x="202" y="72"/>
                      <a:pt x="202" y="72"/>
                    </a:cubicBezTo>
                    <a:cubicBezTo>
                      <a:pt x="203" y="72"/>
                      <a:pt x="203" y="72"/>
                      <a:pt x="203" y="72"/>
                    </a:cubicBezTo>
                    <a:cubicBezTo>
                      <a:pt x="203" y="18"/>
                      <a:pt x="203" y="18"/>
                      <a:pt x="203" y="18"/>
                    </a:cubicBezTo>
                    <a:cubicBezTo>
                      <a:pt x="246" y="19"/>
                      <a:pt x="285" y="37"/>
                      <a:pt x="328" y="59"/>
                    </a:cubicBezTo>
                    <a:cubicBezTo>
                      <a:pt x="328" y="60"/>
                      <a:pt x="328" y="60"/>
                      <a:pt x="328" y="60"/>
                    </a:cubicBezTo>
                    <a:cubicBezTo>
                      <a:pt x="328" y="63"/>
                      <a:pt x="329" y="69"/>
                      <a:pt x="317" y="69"/>
                    </a:cubicBezTo>
                    <a:cubicBezTo>
                      <a:pt x="216" y="69"/>
                      <a:pt x="216" y="69"/>
                      <a:pt x="216" y="69"/>
                    </a:cubicBezTo>
                    <a:cubicBezTo>
                      <a:pt x="216" y="125"/>
                      <a:pt x="216" y="125"/>
                      <a:pt x="216" y="125"/>
                    </a:cubicBezTo>
                    <a:cubicBezTo>
                      <a:pt x="318" y="125"/>
                      <a:pt x="318" y="125"/>
                      <a:pt x="318" y="125"/>
                    </a:cubicBezTo>
                    <a:cubicBezTo>
                      <a:pt x="328" y="112"/>
                      <a:pt x="343" y="103"/>
                      <a:pt x="360" y="103"/>
                    </a:cubicBezTo>
                    <a:cubicBezTo>
                      <a:pt x="378" y="103"/>
                      <a:pt x="393" y="112"/>
                      <a:pt x="402" y="125"/>
                    </a:cubicBezTo>
                    <a:cubicBezTo>
                      <a:pt x="469" y="125"/>
                      <a:pt x="469" y="125"/>
                      <a:pt x="469" y="125"/>
                    </a:cubicBezTo>
                    <a:cubicBezTo>
                      <a:pt x="469" y="121"/>
                      <a:pt x="469" y="121"/>
                      <a:pt x="469" y="121"/>
                    </a:cubicBezTo>
                    <a:cubicBezTo>
                      <a:pt x="469" y="116"/>
                      <a:pt x="469" y="106"/>
                      <a:pt x="459" y="98"/>
                    </a:cubicBezTo>
                    <a:cubicBezTo>
                      <a:pt x="446" y="88"/>
                      <a:pt x="418" y="68"/>
                      <a:pt x="354" y="53"/>
                    </a:cubicBezTo>
                    <a:cubicBezTo>
                      <a:pt x="301" y="24"/>
                      <a:pt x="254" y="0"/>
                      <a:pt x="199" y="0"/>
                    </a:cubicBezTo>
                    <a:cubicBezTo>
                      <a:pt x="122" y="0"/>
                      <a:pt x="82" y="23"/>
                      <a:pt x="52" y="40"/>
                    </a:cubicBezTo>
                    <a:cubicBezTo>
                      <a:pt x="48" y="42"/>
                      <a:pt x="44" y="44"/>
                      <a:pt x="40" y="47"/>
                    </a:cubicBezTo>
                    <a:cubicBezTo>
                      <a:pt x="40" y="47"/>
                      <a:pt x="40" y="47"/>
                      <a:pt x="39" y="47"/>
                    </a:cubicBezTo>
                    <a:cubicBezTo>
                      <a:pt x="35" y="47"/>
                      <a:pt x="35" y="47"/>
                      <a:pt x="35" y="47"/>
                    </a:cubicBezTo>
                    <a:cubicBezTo>
                      <a:pt x="24" y="47"/>
                      <a:pt x="20" y="53"/>
                      <a:pt x="22" y="61"/>
                    </a:cubicBezTo>
                    <a:cubicBezTo>
                      <a:pt x="12" y="72"/>
                      <a:pt x="6" y="87"/>
                      <a:pt x="6" y="103"/>
                    </a:cubicBezTo>
                    <a:cubicBezTo>
                      <a:pt x="6" y="104"/>
                      <a:pt x="6" y="104"/>
                      <a:pt x="6" y="104"/>
                    </a:cubicBezTo>
                    <a:cubicBezTo>
                      <a:pt x="1" y="106"/>
                      <a:pt x="0" y="111"/>
                      <a:pt x="0" y="117"/>
                    </a:cubicBezTo>
                    <a:close/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IN" sz="1350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313" name="Freeform 53">
                <a:extLst>
                  <a:ext uri="{FF2B5EF4-FFF2-40B4-BE49-F238E27FC236}">
                    <a16:creationId xmlns:a16="http://schemas.microsoft.com/office/drawing/2014/main" id="{9D5B06AE-A346-466D-997B-4400DC95E7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413" y="3109913"/>
                <a:ext cx="100012" cy="61913"/>
              </a:xfrm>
              <a:custGeom>
                <a:avLst/>
                <a:gdLst>
                  <a:gd name="T0" fmla="*/ 2147483647 w 34"/>
                  <a:gd name="T1" fmla="*/ 2147483647 h 21"/>
                  <a:gd name="T2" fmla="*/ 2147483647 w 34"/>
                  <a:gd name="T3" fmla="*/ 2147483647 h 21"/>
                  <a:gd name="T4" fmla="*/ 2147483647 w 34"/>
                  <a:gd name="T5" fmla="*/ 2147483647 h 21"/>
                  <a:gd name="T6" fmla="*/ 0 w 34"/>
                  <a:gd name="T7" fmla="*/ 2147483647 h 21"/>
                  <a:gd name="T8" fmla="*/ 0 w 34"/>
                  <a:gd name="T9" fmla="*/ 0 h 21"/>
                  <a:gd name="T10" fmla="*/ 2147483647 w 34"/>
                  <a:gd name="T11" fmla="*/ 0 h 21"/>
                  <a:gd name="T12" fmla="*/ 2147483647 w 34"/>
                  <a:gd name="T13" fmla="*/ 2147483647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4"/>
                  <a:gd name="T22" fmla="*/ 0 h 21"/>
                  <a:gd name="T23" fmla="*/ 34 w 34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4" h="21">
                    <a:moveTo>
                      <a:pt x="31" y="15"/>
                    </a:moveTo>
                    <a:cubicBezTo>
                      <a:pt x="31" y="21"/>
                      <a:pt x="31" y="21"/>
                      <a:pt x="31" y="21"/>
                    </a:cubicBezTo>
                    <a:cubicBezTo>
                      <a:pt x="21" y="18"/>
                      <a:pt x="12" y="15"/>
                      <a:pt x="9" y="14"/>
                    </a:cubicBezTo>
                    <a:cubicBezTo>
                      <a:pt x="5" y="13"/>
                      <a:pt x="0" y="10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2" y="5"/>
                      <a:pt x="31" y="10"/>
                      <a:pt x="31" y="15"/>
                    </a:cubicBezTo>
                    <a:close/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IN" sz="1350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314" name="Oval 54">
                <a:extLst>
                  <a:ext uri="{FF2B5EF4-FFF2-40B4-BE49-F238E27FC236}">
                    <a16:creationId xmlns:a16="http://schemas.microsoft.com/office/drawing/2014/main" id="{37243122-AA09-4347-946C-94BC152857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6763" y="3041650"/>
                <a:ext cx="220662" cy="223838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</p:grpSp>
      <p:sp>
        <p:nvSpPr>
          <p:cNvPr id="50" name="Arrow: Down 49">
            <a:extLst>
              <a:ext uri="{FF2B5EF4-FFF2-40B4-BE49-F238E27FC236}">
                <a16:creationId xmlns:a16="http://schemas.microsoft.com/office/drawing/2014/main" id="{D721208B-FF44-4AFC-8E51-1DA8DD62B211}"/>
              </a:ext>
            </a:extLst>
          </p:cNvPr>
          <p:cNvSpPr/>
          <p:nvPr/>
        </p:nvSpPr>
        <p:spPr>
          <a:xfrm rot="5400000">
            <a:off x="5436728" y="1970415"/>
            <a:ext cx="135000" cy="1264661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r" defTabSz="685800">
              <a:defRPr/>
            </a:pPr>
            <a:r>
              <a:rPr lang="nb-NO" sz="450" i="1">
                <a:solidFill>
                  <a:schemeClr val="tx1"/>
                </a:solidFill>
                <a:latin typeface="Arial" panose="020B0604020202020204"/>
              </a:rPr>
              <a:t>Kundestrøm</a:t>
            </a: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A9D9D541-0429-44D5-8640-C8B6ADB60361}"/>
              </a:ext>
            </a:extLst>
          </p:cNvPr>
          <p:cNvSpPr txBox="1"/>
          <p:nvPr/>
        </p:nvSpPr>
        <p:spPr>
          <a:xfrm>
            <a:off x="2380952" y="2508421"/>
            <a:ext cx="604326" cy="1869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680">
              <a:lnSpc>
                <a:spcPct val="90000"/>
              </a:lnSpc>
              <a:spcBef>
                <a:spcPts val="300"/>
              </a:spcBef>
              <a:buClr>
                <a:srgbClr val="0000FF"/>
              </a:buClr>
              <a:defRPr/>
            </a:pPr>
            <a:r>
              <a:rPr lang="nb-NO" sz="675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 brand and P&amp;L</a:t>
            </a:r>
          </a:p>
        </p:txBody>
      </p:sp>
    </p:spTree>
    <p:extLst>
      <p:ext uri="{BB962C8B-B14F-4D97-AF65-F5344CB8AC3E}">
        <p14:creationId xmlns:p14="http://schemas.microsoft.com/office/powerpoint/2010/main" val="3978563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09D2B33-DC3A-4752-897D-F2E1EA9D274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09D2B33-DC3A-4752-897D-F2E1EA9D27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6" descr="7:57:148âVolkswagen makes racing history with record-breaking electric race  car | Ars Technica">
            <a:extLst>
              <a:ext uri="{FF2B5EF4-FFF2-40B4-BE49-F238E27FC236}">
                <a16:creationId xmlns:a16="http://schemas.microsoft.com/office/drawing/2014/main" id="{98E62A1A-FEA0-4508-A9D7-EC48716FE4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1" b="4999"/>
          <a:stretch/>
        </p:blipFill>
        <p:spPr bwMode="auto">
          <a:xfrm>
            <a:off x="0" y="0"/>
            <a:ext cx="9144000" cy="507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C8B68DF-D786-4499-B366-3664A4EBEA72}"/>
              </a:ext>
            </a:extLst>
          </p:cNvPr>
          <p:cNvSpPr/>
          <p:nvPr/>
        </p:nvSpPr>
        <p:spPr>
          <a:xfrm>
            <a:off x="0" y="0"/>
            <a:ext cx="9143999" cy="5067300"/>
          </a:xfrm>
          <a:prstGeom prst="rect">
            <a:avLst/>
          </a:prstGeom>
          <a:solidFill>
            <a:schemeClr val="accent6">
              <a:lumMod val="2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400" err="1"/>
          </a:p>
        </p:txBody>
      </p:sp>
      <p:pic>
        <p:nvPicPr>
          <p:cNvPr id="21" name="Picture 2" descr="Åsane Møller Bil Minde Hvit - Macronstore.no">
            <a:extLst>
              <a:ext uri="{FF2B5EF4-FFF2-40B4-BE49-F238E27FC236}">
                <a16:creationId xmlns:a16="http://schemas.microsoft.com/office/drawing/2014/main" id="{2BAFD7FB-6FB0-49BE-AD7D-AD6F324384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919692"/>
              </a:clrFrom>
              <a:clrTo>
                <a:srgbClr val="91969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33" b="16074"/>
          <a:stretch/>
        </p:blipFill>
        <p:spPr bwMode="auto">
          <a:xfrm>
            <a:off x="7511866" y="4461778"/>
            <a:ext cx="1632134" cy="34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6">
            <a:extLst>
              <a:ext uri="{FF2B5EF4-FFF2-40B4-BE49-F238E27FC236}">
                <a16:creationId xmlns:a16="http://schemas.microsoft.com/office/drawing/2014/main" id="{E75D145B-2A55-6069-F2AD-C85EFC49D72A}"/>
              </a:ext>
            </a:extLst>
          </p:cNvPr>
          <p:cNvGrpSpPr/>
          <p:nvPr/>
        </p:nvGrpSpPr>
        <p:grpSpPr>
          <a:xfrm>
            <a:off x="1198449" y="330198"/>
            <a:ext cx="2888381" cy="549362"/>
            <a:chOff x="981856" y="3570110"/>
            <a:chExt cx="2888381" cy="549362"/>
          </a:xfrm>
        </p:grpSpPr>
        <p:sp>
          <p:nvSpPr>
            <p:cNvPr id="43" name="TextBox 8">
              <a:extLst>
                <a:ext uri="{FF2B5EF4-FFF2-40B4-BE49-F238E27FC236}">
                  <a16:creationId xmlns:a16="http://schemas.microsoft.com/office/drawing/2014/main" id="{9ADCC307-7D55-AEB7-CE08-7D9C1B8AF257}"/>
                </a:ext>
              </a:extLst>
            </p:cNvPr>
            <p:cNvSpPr txBox="1"/>
            <p:nvPr/>
          </p:nvSpPr>
          <p:spPr>
            <a:xfrm>
              <a:off x="1697206" y="3659981"/>
              <a:ext cx="2173031" cy="264688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dirty="0">
                  <a:solidFill>
                    <a:schemeClr val="bg2"/>
                  </a:solidFill>
                  <a:latin typeface="Arial" panose="020B0604020202020204" pitchFamily="34" charset="0"/>
                  <a:ea typeface="Roboto" charset="0"/>
                  <a:cs typeface="Arial" panose="020B0604020202020204" pitchFamily="34" charset="0"/>
                </a:rPr>
                <a:t>Background, growth of EV</a:t>
              </a:r>
            </a:p>
          </p:txBody>
        </p:sp>
        <p:cxnSp>
          <p:nvCxnSpPr>
            <p:cNvPr id="44" name="Straight Connector 9">
              <a:extLst>
                <a:ext uri="{FF2B5EF4-FFF2-40B4-BE49-F238E27FC236}">
                  <a16:creationId xmlns:a16="http://schemas.microsoft.com/office/drawing/2014/main" id="{FC966549-2A95-C7E8-0290-D02619DA285E}"/>
                </a:ext>
              </a:extLst>
            </p:cNvPr>
            <p:cNvCxnSpPr/>
            <p:nvPr/>
          </p:nvCxnSpPr>
          <p:spPr>
            <a:xfrm>
              <a:off x="1692324" y="3997163"/>
              <a:ext cx="343990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10">
              <a:extLst>
                <a:ext uri="{FF2B5EF4-FFF2-40B4-BE49-F238E27FC236}">
                  <a16:creationId xmlns:a16="http://schemas.microsoft.com/office/drawing/2014/main" id="{96ADE78F-0161-FE20-DFB5-A657C16ADDED}"/>
                </a:ext>
              </a:extLst>
            </p:cNvPr>
            <p:cNvSpPr/>
            <p:nvPr/>
          </p:nvSpPr>
          <p:spPr>
            <a:xfrm>
              <a:off x="981856" y="3570110"/>
              <a:ext cx="549362" cy="54936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45720" rIns="0" bIns="0" rtlCol="0" anchor="ctr"/>
            <a:lstStyle/>
            <a:p>
              <a:pPr algn="ctr"/>
              <a:r>
                <a:rPr lang="en-US" sz="2000" b="1" spc="300" dirty="0">
                  <a:latin typeface="+mj-lt"/>
                  <a:ea typeface="linea-basic-10" charset="0"/>
                  <a:cs typeface="linea-basic-10" charset="0"/>
                </a:rPr>
                <a:t>01</a:t>
              </a:r>
            </a:p>
          </p:txBody>
        </p:sp>
      </p:grpSp>
      <p:grpSp>
        <p:nvGrpSpPr>
          <p:cNvPr id="46" name="Group 11">
            <a:extLst>
              <a:ext uri="{FF2B5EF4-FFF2-40B4-BE49-F238E27FC236}">
                <a16:creationId xmlns:a16="http://schemas.microsoft.com/office/drawing/2014/main" id="{76375AF8-51AC-CEA0-B9A0-BAD076CCF61E}"/>
              </a:ext>
            </a:extLst>
          </p:cNvPr>
          <p:cNvGrpSpPr/>
          <p:nvPr/>
        </p:nvGrpSpPr>
        <p:grpSpPr>
          <a:xfrm>
            <a:off x="1198449" y="1230423"/>
            <a:ext cx="4366349" cy="549362"/>
            <a:chOff x="981856" y="3348884"/>
            <a:chExt cx="4366349" cy="549362"/>
          </a:xfrm>
        </p:grpSpPr>
        <p:sp>
          <p:nvSpPr>
            <p:cNvPr id="48" name="TextBox 13">
              <a:extLst>
                <a:ext uri="{FF2B5EF4-FFF2-40B4-BE49-F238E27FC236}">
                  <a16:creationId xmlns:a16="http://schemas.microsoft.com/office/drawing/2014/main" id="{8A1DCAD7-225B-A06A-8C5D-3632ED0C4A20}"/>
                </a:ext>
              </a:extLst>
            </p:cNvPr>
            <p:cNvSpPr txBox="1"/>
            <p:nvPr/>
          </p:nvSpPr>
          <p:spPr>
            <a:xfrm>
              <a:off x="1697206" y="3446129"/>
              <a:ext cx="3650999" cy="437043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nb-NO" sz="140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Market trends, </a:t>
              </a:r>
              <a:r>
                <a:rPr lang="nb-NO" sz="1400" dirty="0" err="1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automotive</a:t>
              </a:r>
              <a:r>
                <a:rPr lang="nb-NO" sz="140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sz="1400" dirty="0" err="1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being</a:t>
              </a:r>
              <a:r>
                <a:rPr lang="nb-NO" sz="140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sz="1400" dirty="0" err="1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transformed</a:t>
              </a:r>
              <a:endParaRPr lang="nb-NO" sz="1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80000"/>
                </a:lnSpc>
              </a:pPr>
              <a:endParaRPr lang="en-US" sz="1400" b="1" dirty="0">
                <a:latin typeface="+mj-lt"/>
                <a:ea typeface="Roboto" charset="0"/>
                <a:cs typeface="Roboto" charset="0"/>
              </a:endParaRPr>
            </a:p>
          </p:txBody>
        </p:sp>
        <p:cxnSp>
          <p:nvCxnSpPr>
            <p:cNvPr id="49" name="Straight Connector 14">
              <a:extLst>
                <a:ext uri="{FF2B5EF4-FFF2-40B4-BE49-F238E27FC236}">
                  <a16:creationId xmlns:a16="http://schemas.microsoft.com/office/drawing/2014/main" id="{B2FD8692-9260-FD00-EEC1-33E4ACCA49A8}"/>
                </a:ext>
              </a:extLst>
            </p:cNvPr>
            <p:cNvCxnSpPr/>
            <p:nvPr/>
          </p:nvCxnSpPr>
          <p:spPr>
            <a:xfrm>
              <a:off x="1692324" y="3783311"/>
              <a:ext cx="343990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15">
              <a:extLst>
                <a:ext uri="{FF2B5EF4-FFF2-40B4-BE49-F238E27FC236}">
                  <a16:creationId xmlns:a16="http://schemas.microsoft.com/office/drawing/2014/main" id="{3FD087EC-5545-330C-C8E7-906FAF1EC24D}"/>
                </a:ext>
              </a:extLst>
            </p:cNvPr>
            <p:cNvSpPr/>
            <p:nvPr/>
          </p:nvSpPr>
          <p:spPr>
            <a:xfrm>
              <a:off x="981856" y="3348884"/>
              <a:ext cx="549362" cy="54936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45720" rIns="0" bIns="0" rtlCol="0" anchor="ctr"/>
            <a:lstStyle/>
            <a:p>
              <a:pPr algn="ctr"/>
              <a:r>
                <a:rPr lang="en-US" sz="2000" b="1" spc="300" dirty="0">
                  <a:latin typeface="+mj-lt"/>
                  <a:ea typeface="linea-basic-10" charset="0"/>
                  <a:cs typeface="linea-basic-10" charset="0"/>
                </a:rPr>
                <a:t>02</a:t>
              </a:r>
            </a:p>
          </p:txBody>
        </p:sp>
      </p:grpSp>
      <p:grpSp>
        <p:nvGrpSpPr>
          <p:cNvPr id="51" name="Group 16">
            <a:extLst>
              <a:ext uri="{FF2B5EF4-FFF2-40B4-BE49-F238E27FC236}">
                <a16:creationId xmlns:a16="http://schemas.microsoft.com/office/drawing/2014/main" id="{FD8DA53F-4332-12FF-EDA2-BF0341483D81}"/>
              </a:ext>
            </a:extLst>
          </p:cNvPr>
          <p:cNvGrpSpPr/>
          <p:nvPr/>
        </p:nvGrpSpPr>
        <p:grpSpPr>
          <a:xfrm>
            <a:off x="1205823" y="2241262"/>
            <a:ext cx="2808231" cy="549362"/>
            <a:chOff x="989230" y="3238272"/>
            <a:chExt cx="2808231" cy="549362"/>
          </a:xfrm>
        </p:grpSpPr>
        <p:sp>
          <p:nvSpPr>
            <p:cNvPr id="53" name="TextBox 18">
              <a:extLst>
                <a:ext uri="{FF2B5EF4-FFF2-40B4-BE49-F238E27FC236}">
                  <a16:creationId xmlns:a16="http://schemas.microsoft.com/office/drawing/2014/main" id="{A87AED0E-2C05-A355-1C7A-675329BFC69A}"/>
                </a:ext>
              </a:extLst>
            </p:cNvPr>
            <p:cNvSpPr txBox="1"/>
            <p:nvPr/>
          </p:nvSpPr>
          <p:spPr>
            <a:xfrm>
              <a:off x="1704580" y="3320769"/>
              <a:ext cx="2092881" cy="437043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nb-NO" sz="1400" dirty="0" err="1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Implications</a:t>
              </a:r>
              <a:r>
                <a:rPr lang="nb-NO" sz="140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for Møller Bil</a:t>
              </a:r>
            </a:p>
            <a:p>
              <a:pPr>
                <a:lnSpc>
                  <a:spcPct val="80000"/>
                </a:lnSpc>
              </a:pPr>
              <a:endParaRPr lang="en-US" sz="1400" b="1" dirty="0">
                <a:latin typeface="+mj-lt"/>
                <a:ea typeface="Roboto" charset="0"/>
                <a:cs typeface="Roboto" charset="0"/>
              </a:endParaRPr>
            </a:p>
          </p:txBody>
        </p:sp>
        <p:cxnSp>
          <p:nvCxnSpPr>
            <p:cNvPr id="54" name="Straight Connector 19">
              <a:extLst>
                <a:ext uri="{FF2B5EF4-FFF2-40B4-BE49-F238E27FC236}">
                  <a16:creationId xmlns:a16="http://schemas.microsoft.com/office/drawing/2014/main" id="{AE634BF7-1F66-84DE-D1EB-F3808DC2BF7E}"/>
                </a:ext>
              </a:extLst>
            </p:cNvPr>
            <p:cNvCxnSpPr/>
            <p:nvPr/>
          </p:nvCxnSpPr>
          <p:spPr>
            <a:xfrm>
              <a:off x="1699698" y="3657951"/>
              <a:ext cx="343990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20">
              <a:extLst>
                <a:ext uri="{FF2B5EF4-FFF2-40B4-BE49-F238E27FC236}">
                  <a16:creationId xmlns:a16="http://schemas.microsoft.com/office/drawing/2014/main" id="{EBCB2B7E-A2A5-B9CE-C023-21D0BAFE29FF}"/>
                </a:ext>
              </a:extLst>
            </p:cNvPr>
            <p:cNvSpPr/>
            <p:nvPr/>
          </p:nvSpPr>
          <p:spPr>
            <a:xfrm>
              <a:off x="989230" y="3238272"/>
              <a:ext cx="549362" cy="54936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45720" rIns="0" bIns="0" rtlCol="0" anchor="ctr"/>
            <a:lstStyle/>
            <a:p>
              <a:pPr algn="ctr"/>
              <a:r>
                <a:rPr lang="en-US" sz="2000" b="1" spc="300" dirty="0">
                  <a:latin typeface="+mj-lt"/>
                  <a:ea typeface="linea-basic-10" charset="0"/>
                  <a:cs typeface="linea-basic-10" charset="0"/>
                </a:rPr>
                <a:t>03</a:t>
              </a:r>
            </a:p>
          </p:txBody>
        </p:sp>
      </p:grpSp>
      <p:grpSp>
        <p:nvGrpSpPr>
          <p:cNvPr id="56" name="Group 21">
            <a:extLst>
              <a:ext uri="{FF2B5EF4-FFF2-40B4-BE49-F238E27FC236}">
                <a16:creationId xmlns:a16="http://schemas.microsoft.com/office/drawing/2014/main" id="{FEF2FC2D-6A70-CB26-8FDF-B620540FA64E}"/>
              </a:ext>
            </a:extLst>
          </p:cNvPr>
          <p:cNvGrpSpPr/>
          <p:nvPr/>
        </p:nvGrpSpPr>
        <p:grpSpPr>
          <a:xfrm>
            <a:off x="1205823" y="3215228"/>
            <a:ext cx="2332779" cy="549362"/>
            <a:chOff x="989230" y="3090787"/>
            <a:chExt cx="2332779" cy="549362"/>
          </a:xfrm>
        </p:grpSpPr>
        <p:sp>
          <p:nvSpPr>
            <p:cNvPr id="58" name="TextBox 23">
              <a:extLst>
                <a:ext uri="{FF2B5EF4-FFF2-40B4-BE49-F238E27FC236}">
                  <a16:creationId xmlns:a16="http://schemas.microsoft.com/office/drawing/2014/main" id="{A2629B04-F055-3CE6-3C95-AC3FF33DE5CD}"/>
                </a:ext>
              </a:extLst>
            </p:cNvPr>
            <p:cNvSpPr txBox="1"/>
            <p:nvPr/>
          </p:nvSpPr>
          <p:spPr>
            <a:xfrm>
              <a:off x="1697205" y="3173284"/>
              <a:ext cx="1624804" cy="307777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 lvl="0">
                <a:defRPr/>
              </a:pPr>
              <a:r>
                <a:rPr lang="nb-NO" sz="140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«Must </a:t>
              </a:r>
              <a:r>
                <a:rPr lang="nb-NO" sz="1400" dirty="0" err="1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win</a:t>
              </a:r>
              <a:r>
                <a:rPr lang="nb-NO" sz="140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sz="1400" dirty="0" err="1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battles</a:t>
              </a:r>
              <a:r>
                <a:rPr lang="nb-NO" sz="140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» </a:t>
              </a:r>
            </a:p>
          </p:txBody>
        </p:sp>
        <p:cxnSp>
          <p:nvCxnSpPr>
            <p:cNvPr id="59" name="Straight Connector 24">
              <a:extLst>
                <a:ext uri="{FF2B5EF4-FFF2-40B4-BE49-F238E27FC236}">
                  <a16:creationId xmlns:a16="http://schemas.microsoft.com/office/drawing/2014/main" id="{DD0463C6-0B3C-3DBB-53CB-FA85E6BCC1C9}"/>
                </a:ext>
              </a:extLst>
            </p:cNvPr>
            <p:cNvCxnSpPr/>
            <p:nvPr/>
          </p:nvCxnSpPr>
          <p:spPr>
            <a:xfrm>
              <a:off x="1692323" y="3510466"/>
              <a:ext cx="343990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25">
              <a:extLst>
                <a:ext uri="{FF2B5EF4-FFF2-40B4-BE49-F238E27FC236}">
                  <a16:creationId xmlns:a16="http://schemas.microsoft.com/office/drawing/2014/main" id="{4B9EBA67-7F16-AAF5-C239-BAE1D4B2A414}"/>
                </a:ext>
              </a:extLst>
            </p:cNvPr>
            <p:cNvSpPr/>
            <p:nvPr/>
          </p:nvSpPr>
          <p:spPr>
            <a:xfrm>
              <a:off x="989230" y="3090787"/>
              <a:ext cx="549362" cy="54936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45720" rIns="0" bIns="0" rtlCol="0" anchor="ctr"/>
            <a:lstStyle/>
            <a:p>
              <a:pPr algn="ctr"/>
              <a:r>
                <a:rPr lang="en-US" sz="2000" b="1" spc="300" dirty="0">
                  <a:latin typeface="+mj-lt"/>
                  <a:ea typeface="linea-basic-10" charset="0"/>
                  <a:cs typeface="linea-basic-10" charset="0"/>
                </a:rPr>
                <a:t>04</a:t>
              </a:r>
            </a:p>
          </p:txBody>
        </p:sp>
      </p:grpSp>
      <p:grpSp>
        <p:nvGrpSpPr>
          <p:cNvPr id="61" name="Group 26">
            <a:extLst>
              <a:ext uri="{FF2B5EF4-FFF2-40B4-BE49-F238E27FC236}">
                <a16:creationId xmlns:a16="http://schemas.microsoft.com/office/drawing/2014/main" id="{EDD1D44A-E800-2407-23DE-5A77E2360027}"/>
              </a:ext>
            </a:extLst>
          </p:cNvPr>
          <p:cNvGrpSpPr/>
          <p:nvPr/>
        </p:nvGrpSpPr>
        <p:grpSpPr>
          <a:xfrm>
            <a:off x="1213197" y="4174445"/>
            <a:ext cx="2874082" cy="549362"/>
            <a:chOff x="981856" y="3570110"/>
            <a:chExt cx="2874082" cy="549362"/>
          </a:xfrm>
        </p:grpSpPr>
        <p:sp>
          <p:nvSpPr>
            <p:cNvPr id="63" name="TextBox 28">
              <a:extLst>
                <a:ext uri="{FF2B5EF4-FFF2-40B4-BE49-F238E27FC236}">
                  <a16:creationId xmlns:a16="http://schemas.microsoft.com/office/drawing/2014/main" id="{8D1F898B-141C-DD45-CA65-AC8621665EDD}"/>
                </a:ext>
              </a:extLst>
            </p:cNvPr>
            <p:cNvSpPr txBox="1"/>
            <p:nvPr/>
          </p:nvSpPr>
          <p:spPr>
            <a:xfrm>
              <a:off x="1704580" y="3647857"/>
              <a:ext cx="2151358" cy="307777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 lvl="0">
                <a:defRPr/>
              </a:pPr>
              <a:r>
                <a:rPr lang="nb-NO" sz="1400" b="1" dirty="0" err="1">
                  <a:solidFill>
                    <a:schemeClr val="bg2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Why</a:t>
              </a:r>
              <a:r>
                <a:rPr lang="nb-NO" sz="1400" b="1" dirty="0">
                  <a:solidFill>
                    <a:schemeClr val="bg2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 </a:t>
              </a:r>
              <a:r>
                <a:rPr lang="nb-NO" sz="1400" b="1" dirty="0" err="1">
                  <a:solidFill>
                    <a:schemeClr val="bg2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we</a:t>
              </a:r>
              <a:r>
                <a:rPr lang="nb-NO" sz="1400" b="1" dirty="0">
                  <a:solidFill>
                    <a:schemeClr val="bg2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 </a:t>
              </a:r>
              <a:r>
                <a:rPr lang="nb-NO" sz="1400" b="1" dirty="0" err="1">
                  <a:solidFill>
                    <a:schemeClr val="bg2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will</a:t>
              </a:r>
              <a:r>
                <a:rPr lang="nb-NO" sz="1400" b="1" dirty="0">
                  <a:solidFill>
                    <a:schemeClr val="bg2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 </a:t>
              </a:r>
              <a:r>
                <a:rPr lang="nb-NO" sz="1400" b="1" dirty="0" err="1">
                  <a:solidFill>
                    <a:schemeClr val="bg2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succeed</a:t>
              </a:r>
              <a:endParaRPr lang="nb-NO" sz="1400" b="1" dirty="0">
                <a:solidFill>
                  <a:schemeClr val="bg2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cxnSp>
          <p:nvCxnSpPr>
            <p:cNvPr id="64" name="Straight Connector 29">
              <a:extLst>
                <a:ext uri="{FF2B5EF4-FFF2-40B4-BE49-F238E27FC236}">
                  <a16:creationId xmlns:a16="http://schemas.microsoft.com/office/drawing/2014/main" id="{7CB5CAD8-F50B-FC8F-F8F6-3D670EAFB24F}"/>
                </a:ext>
              </a:extLst>
            </p:cNvPr>
            <p:cNvCxnSpPr/>
            <p:nvPr/>
          </p:nvCxnSpPr>
          <p:spPr>
            <a:xfrm>
              <a:off x="1699698" y="3985039"/>
              <a:ext cx="343990" cy="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30">
              <a:extLst>
                <a:ext uri="{FF2B5EF4-FFF2-40B4-BE49-F238E27FC236}">
                  <a16:creationId xmlns:a16="http://schemas.microsoft.com/office/drawing/2014/main" id="{66FAE96B-5283-46F6-C813-F2957A5535CA}"/>
                </a:ext>
              </a:extLst>
            </p:cNvPr>
            <p:cNvSpPr/>
            <p:nvPr/>
          </p:nvSpPr>
          <p:spPr>
            <a:xfrm>
              <a:off x="981856" y="3570110"/>
              <a:ext cx="549362" cy="5493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45720" rIns="0" bIns="0" rtlCol="0" anchor="ctr"/>
            <a:lstStyle/>
            <a:p>
              <a:pPr algn="ctr"/>
              <a:r>
                <a:rPr lang="en-US" sz="2000" b="1" spc="300" dirty="0">
                  <a:latin typeface="Arial Black" panose="020B0604020202020204" pitchFamily="34" charset="0"/>
                  <a:ea typeface="linea-basic-10" charset="0"/>
                  <a:cs typeface="Arial Black" panose="020B0604020202020204" pitchFamily="34" charset="0"/>
                </a:rPr>
                <a:t>05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3384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F9446A-B932-4EFA-9998-DD303DF456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219"/>
          <a:stretch/>
        </p:blipFill>
        <p:spPr>
          <a:xfrm>
            <a:off x="6400799" y="1405616"/>
            <a:ext cx="2297376" cy="1541691"/>
          </a:xfrm>
          <a:prstGeom prst="rect">
            <a:avLst/>
          </a:prstGeom>
          <a:ln>
            <a:noFill/>
          </a:ln>
        </p:spPr>
      </p:pic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B35B37F4-DE45-4BAD-8287-20554B38F6D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488569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08" imgH="408" progId="TCLayout.ActiveDocument.1">
                  <p:embed/>
                </p:oleObj>
              </mc:Choice>
              <mc:Fallback>
                <p:oleObj name="think-cell Slide" r:id="rId5" imgW="408" imgH="40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B35B37F4-DE45-4BAD-8287-20554B38F6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>
            <a:extLst>
              <a:ext uri="{FF2B5EF4-FFF2-40B4-BE49-F238E27FC236}">
                <a16:creationId xmlns:a16="http://schemas.microsoft.com/office/drawing/2014/main" id="{5CADD7E9-8A1A-0A44-B654-F20E3BCED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nb-NO" sz="2000" dirty="0" err="1"/>
              <a:t>We</a:t>
            </a:r>
            <a:r>
              <a:rPr lang="nb-NO" sz="2000" dirty="0"/>
              <a:t> </a:t>
            </a:r>
            <a:r>
              <a:rPr lang="nb-NO" sz="2000" dirty="0" err="1"/>
              <a:t>believe</a:t>
            </a:r>
            <a:r>
              <a:rPr lang="nb-NO" sz="2000" dirty="0"/>
              <a:t> </a:t>
            </a:r>
            <a:r>
              <a:rPr lang="nb-NO" sz="2000" dirty="0" err="1"/>
              <a:t>we</a:t>
            </a:r>
            <a:r>
              <a:rPr lang="nb-NO" sz="2000" dirty="0"/>
              <a:t> have </a:t>
            </a:r>
            <a:r>
              <a:rPr lang="nb-NO" sz="2000" dirty="0" err="1"/>
              <a:t>the</a:t>
            </a:r>
            <a:r>
              <a:rPr lang="nb-NO" sz="2000" dirty="0"/>
              <a:t> </a:t>
            </a:r>
            <a:r>
              <a:rPr lang="nb-NO" sz="2000" dirty="0" err="1"/>
              <a:t>capabilities</a:t>
            </a:r>
            <a:r>
              <a:rPr lang="nb-NO" sz="2000" dirty="0"/>
              <a:t> to </a:t>
            </a:r>
            <a:r>
              <a:rPr lang="nb-NO" sz="2000" dirty="0" err="1"/>
              <a:t>win</a:t>
            </a:r>
            <a:r>
              <a:rPr lang="nb-NO" sz="2000" dirty="0"/>
              <a:t> – by </a:t>
            </a:r>
          </a:p>
        </p:txBody>
      </p:sp>
      <p:pic>
        <p:nvPicPr>
          <p:cNvPr id="13314" name="Picture 2" descr="person holding green flower bud">
            <a:extLst>
              <a:ext uri="{FF2B5EF4-FFF2-40B4-BE49-F238E27FC236}">
                <a16:creationId xmlns:a16="http://schemas.microsoft.com/office/drawing/2014/main" id="{EE1E8D21-C036-B513-D01F-A1091EB0B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341" y="1412853"/>
            <a:ext cx="2288493" cy="152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3C18E8FD-6C9E-7DBD-554B-5C3A5AFA8773}"/>
              </a:ext>
            </a:extLst>
          </p:cNvPr>
          <p:cNvSpPr/>
          <p:nvPr/>
        </p:nvSpPr>
        <p:spPr>
          <a:xfrm>
            <a:off x="3412671" y="1396092"/>
            <a:ext cx="2294164" cy="1543051"/>
          </a:xfrm>
          <a:prstGeom prst="rect">
            <a:avLst/>
          </a:prstGeom>
          <a:solidFill>
            <a:schemeClr val="accent6">
              <a:lumMod val="2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400" err="1"/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CC797331-8E55-40E5-9BD7-9BF1C0DC621B}"/>
              </a:ext>
            </a:extLst>
          </p:cNvPr>
          <p:cNvSpPr txBox="1">
            <a:spLocks/>
          </p:cNvSpPr>
          <p:nvPr/>
        </p:nvSpPr>
        <p:spPr>
          <a:xfrm>
            <a:off x="3626018" y="1873878"/>
            <a:ext cx="1786901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177800" indent="-177800" defTabSz="457178">
              <a:spcBef>
                <a:spcPts val="0"/>
              </a:spcBef>
              <a:buClr>
                <a:srgbClr val="0000FF"/>
              </a:buClr>
              <a:buFont typeface="Wingdings" panose="05000000000000000000" pitchFamily="2" charset="2"/>
              <a:buChar char="§"/>
              <a:defRPr sz="1000" baseline="0">
                <a:solidFill>
                  <a:srgbClr val="000000"/>
                </a:solidFill>
              </a:defRPr>
            </a:lvl1pPr>
            <a:lvl2pPr marL="358775" indent="-176213" defTabSz="457200">
              <a:spcBef>
                <a:spcPts val="0"/>
              </a:spcBef>
              <a:buFont typeface="Arial"/>
              <a:buChar char="–"/>
              <a:tabLst>
                <a:tab pos="358775" algn="l"/>
              </a:tabLst>
              <a:defRPr sz="1000"/>
            </a:lvl2pPr>
            <a:lvl3pPr marL="541338" indent="-182563" defTabSz="457200">
              <a:spcBef>
                <a:spcPct val="20000"/>
              </a:spcBef>
              <a:buFont typeface="Arial"/>
              <a:buChar char="•"/>
              <a:defRPr sz="1000"/>
            </a:lvl3pPr>
            <a:lvl4pPr marL="715963" indent="-174625" defTabSz="457200">
              <a:spcBef>
                <a:spcPct val="20000"/>
              </a:spcBef>
              <a:buFont typeface="Arial"/>
              <a:buChar char="–"/>
              <a:defRPr sz="1000"/>
            </a:lvl4pPr>
            <a:lvl5pPr marL="898525" indent="-182563" defTabSz="457200">
              <a:spcBef>
                <a:spcPct val="20000"/>
              </a:spcBef>
              <a:buFont typeface="Arial"/>
              <a:buChar char="»"/>
              <a:defRPr sz="1000"/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spcBef>
                <a:spcPts val="1000"/>
              </a:spcBef>
              <a:buNone/>
            </a:pPr>
            <a:r>
              <a:rPr lang="nb-NO" sz="1400" dirty="0" err="1">
                <a:solidFill>
                  <a:schemeClr val="bg1"/>
                </a:solidFill>
              </a:rPr>
              <a:t>Attractive</a:t>
            </a:r>
            <a:r>
              <a:rPr lang="nb-NO" sz="1400" dirty="0">
                <a:solidFill>
                  <a:schemeClr val="bg1"/>
                </a:solidFill>
              </a:rPr>
              <a:t> </a:t>
            </a:r>
            <a:r>
              <a:rPr lang="nb-NO" sz="1400" dirty="0" err="1">
                <a:solidFill>
                  <a:schemeClr val="bg1"/>
                </a:solidFill>
              </a:rPr>
              <a:t>employer</a:t>
            </a:r>
            <a:r>
              <a:rPr lang="nb-NO" sz="1400" dirty="0">
                <a:solidFill>
                  <a:schemeClr val="bg1"/>
                </a:solidFill>
              </a:rPr>
              <a:t> </a:t>
            </a:r>
            <a:r>
              <a:rPr lang="nb-NO" sz="1400" dirty="0" err="1">
                <a:solidFill>
                  <a:schemeClr val="bg1"/>
                </a:solidFill>
              </a:rPr>
              <a:t>with</a:t>
            </a:r>
            <a:r>
              <a:rPr lang="nb-NO" sz="1400" dirty="0">
                <a:solidFill>
                  <a:schemeClr val="bg1"/>
                </a:solidFill>
              </a:rPr>
              <a:t> a </a:t>
            </a:r>
            <a:r>
              <a:rPr lang="nb-NO" sz="1400" dirty="0" err="1">
                <a:solidFill>
                  <a:schemeClr val="bg1"/>
                </a:solidFill>
              </a:rPr>
              <a:t>strong</a:t>
            </a:r>
            <a:r>
              <a:rPr lang="nb-NO" sz="1400" dirty="0">
                <a:solidFill>
                  <a:schemeClr val="bg1"/>
                </a:solidFill>
              </a:rPr>
              <a:t> </a:t>
            </a:r>
            <a:r>
              <a:rPr lang="nb-NO" sz="1400" dirty="0" err="1">
                <a:solidFill>
                  <a:schemeClr val="bg1"/>
                </a:solidFill>
              </a:rPr>
              <a:t>focus</a:t>
            </a:r>
            <a:r>
              <a:rPr lang="nb-NO" sz="1400" dirty="0">
                <a:solidFill>
                  <a:schemeClr val="bg1"/>
                </a:solidFill>
              </a:rPr>
              <a:t> </a:t>
            </a:r>
            <a:r>
              <a:rPr lang="nb-NO" sz="1400" dirty="0" err="1">
                <a:solidFill>
                  <a:schemeClr val="bg1"/>
                </a:solidFill>
              </a:rPr>
              <a:t>on</a:t>
            </a:r>
            <a:r>
              <a:rPr lang="nb-NO" sz="1400" dirty="0">
                <a:solidFill>
                  <a:schemeClr val="bg1"/>
                </a:solidFill>
              </a:rPr>
              <a:t> </a:t>
            </a:r>
            <a:r>
              <a:rPr lang="nb-NO" sz="1400" dirty="0" err="1">
                <a:solidFill>
                  <a:schemeClr val="bg1"/>
                </a:solidFill>
              </a:rPr>
              <a:t>people</a:t>
            </a:r>
            <a:endParaRPr lang="nb-NO" sz="1400" i="1" dirty="0">
              <a:solidFill>
                <a:schemeClr val="bg1"/>
              </a:solidFill>
            </a:endParaRPr>
          </a:p>
        </p:txBody>
      </p:sp>
      <p:pic>
        <p:nvPicPr>
          <p:cNvPr id="33" name="Bilde 1">
            <a:extLst>
              <a:ext uri="{FF2B5EF4-FFF2-40B4-BE49-F238E27FC236}">
                <a16:creationId xmlns:a16="http://schemas.microsoft.com/office/drawing/2014/main" id="{64EECBBC-3D5C-45B0-AD0D-ED6094E8440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630" t="524" r="6807" b="-524"/>
          <a:stretch/>
        </p:blipFill>
        <p:spPr>
          <a:xfrm>
            <a:off x="371189" y="1365738"/>
            <a:ext cx="2290368" cy="1557076"/>
          </a:xfrm>
          <a:prstGeom prst="rect">
            <a:avLst/>
          </a:prstGeom>
          <a:ln>
            <a:noFill/>
          </a:ln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1443A05C-149D-7D57-81F7-82FB255CA6A1}"/>
              </a:ext>
            </a:extLst>
          </p:cNvPr>
          <p:cNvSpPr/>
          <p:nvPr/>
        </p:nvSpPr>
        <p:spPr>
          <a:xfrm>
            <a:off x="361949" y="1357993"/>
            <a:ext cx="2294164" cy="1543051"/>
          </a:xfrm>
          <a:prstGeom prst="rect">
            <a:avLst/>
          </a:prstGeom>
          <a:solidFill>
            <a:schemeClr val="accent6">
              <a:lumMod val="2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400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B50763E-FD3D-C75E-5AF4-BD601859914E}"/>
              </a:ext>
            </a:extLst>
          </p:cNvPr>
          <p:cNvSpPr txBox="1">
            <a:spLocks/>
          </p:cNvSpPr>
          <p:nvPr/>
        </p:nvSpPr>
        <p:spPr>
          <a:xfrm>
            <a:off x="558968" y="1811287"/>
            <a:ext cx="1873989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177800" indent="-177800" defTabSz="457178">
              <a:spcBef>
                <a:spcPts val="0"/>
              </a:spcBef>
              <a:buClr>
                <a:srgbClr val="0000FF"/>
              </a:buClr>
              <a:buFont typeface="Wingdings" panose="05000000000000000000" pitchFamily="2" charset="2"/>
              <a:buChar char="§"/>
              <a:defRPr sz="1000" baseline="0">
                <a:solidFill>
                  <a:srgbClr val="000000"/>
                </a:solidFill>
              </a:defRPr>
            </a:lvl1pPr>
            <a:lvl2pPr marL="358775" indent="-176213" defTabSz="457200">
              <a:spcBef>
                <a:spcPts val="0"/>
              </a:spcBef>
              <a:buFont typeface="Arial"/>
              <a:buChar char="–"/>
              <a:tabLst>
                <a:tab pos="358775" algn="l"/>
              </a:tabLst>
              <a:defRPr sz="1000"/>
            </a:lvl2pPr>
            <a:lvl3pPr marL="541338" indent="-182563" defTabSz="457200">
              <a:spcBef>
                <a:spcPct val="20000"/>
              </a:spcBef>
              <a:buFont typeface="Arial"/>
              <a:buChar char="•"/>
              <a:defRPr sz="1000"/>
            </a:lvl3pPr>
            <a:lvl4pPr marL="715963" indent="-174625" defTabSz="457200">
              <a:spcBef>
                <a:spcPct val="20000"/>
              </a:spcBef>
              <a:buFont typeface="Arial"/>
              <a:buChar char="–"/>
              <a:defRPr sz="1000"/>
            </a:lvl4pPr>
            <a:lvl5pPr marL="898525" indent="-182563" defTabSz="457200">
              <a:spcBef>
                <a:spcPct val="20000"/>
              </a:spcBef>
              <a:buFont typeface="Arial"/>
              <a:buChar char="»"/>
              <a:defRPr sz="1000"/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spcBef>
                <a:spcPts val="1000"/>
              </a:spcBef>
              <a:buNone/>
            </a:pPr>
            <a:r>
              <a:rPr lang="nb-NO" sz="1400" dirty="0" err="1">
                <a:solidFill>
                  <a:schemeClr val="bg1"/>
                </a:solidFill>
              </a:rPr>
              <a:t>Engaged</a:t>
            </a:r>
            <a:r>
              <a:rPr lang="nb-NO" sz="1400" dirty="0">
                <a:solidFill>
                  <a:schemeClr val="bg1"/>
                </a:solidFill>
              </a:rPr>
              <a:t> </a:t>
            </a:r>
            <a:r>
              <a:rPr lang="nb-NO" sz="1400" dirty="0" err="1">
                <a:solidFill>
                  <a:schemeClr val="bg1"/>
                </a:solidFill>
              </a:rPr>
              <a:t>workforce</a:t>
            </a:r>
            <a:r>
              <a:rPr lang="nb-NO" sz="1400" dirty="0">
                <a:solidFill>
                  <a:schemeClr val="bg1"/>
                </a:solidFill>
              </a:rPr>
              <a:t> </a:t>
            </a:r>
            <a:r>
              <a:rPr lang="nb-NO" sz="1400" dirty="0" err="1">
                <a:solidFill>
                  <a:schemeClr val="bg1"/>
                </a:solidFill>
              </a:rPr>
              <a:t>motivated</a:t>
            </a:r>
            <a:r>
              <a:rPr lang="nb-NO" sz="1400" dirty="0">
                <a:solidFill>
                  <a:schemeClr val="bg1"/>
                </a:solidFill>
              </a:rPr>
              <a:t> for </a:t>
            </a:r>
            <a:r>
              <a:rPr lang="nb-NO" sz="1400" dirty="0" err="1">
                <a:solidFill>
                  <a:schemeClr val="bg1"/>
                </a:solidFill>
              </a:rPr>
              <a:t>winning</a:t>
            </a:r>
            <a:r>
              <a:rPr lang="nb-NO" sz="1400" dirty="0">
                <a:solidFill>
                  <a:schemeClr val="bg1"/>
                </a:solidFill>
              </a:rPr>
              <a:t> </a:t>
            </a:r>
            <a:r>
              <a:rPr lang="nb-NO" sz="1400" dirty="0" err="1">
                <a:solidFill>
                  <a:schemeClr val="bg1"/>
                </a:solidFill>
              </a:rPr>
              <a:t>the</a:t>
            </a:r>
            <a:r>
              <a:rPr lang="nb-NO" sz="1400" dirty="0">
                <a:solidFill>
                  <a:schemeClr val="bg1"/>
                </a:solidFill>
              </a:rPr>
              <a:t> game </a:t>
            </a:r>
            <a:r>
              <a:rPr lang="nb-NO" sz="1400" dirty="0" err="1">
                <a:solidFill>
                  <a:schemeClr val="bg1"/>
                </a:solidFill>
              </a:rPr>
              <a:t>coming</a:t>
            </a:r>
            <a:endParaRPr lang="nb-NO" sz="1400" i="1" dirty="0">
              <a:solidFill>
                <a:schemeClr val="bg1"/>
              </a:solidFill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0AF75BE1-BBD9-E6F4-B41F-2F4A265A81A8}"/>
              </a:ext>
            </a:extLst>
          </p:cNvPr>
          <p:cNvSpPr/>
          <p:nvPr/>
        </p:nvSpPr>
        <p:spPr>
          <a:xfrm>
            <a:off x="6406242" y="1398815"/>
            <a:ext cx="2294164" cy="1543051"/>
          </a:xfrm>
          <a:prstGeom prst="rect">
            <a:avLst/>
          </a:prstGeom>
          <a:solidFill>
            <a:schemeClr val="accent6">
              <a:lumMod val="2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400" err="1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7E8E6984-2C2A-F514-1176-1856FCD79E66}"/>
              </a:ext>
            </a:extLst>
          </p:cNvPr>
          <p:cNvSpPr txBox="1">
            <a:spLocks/>
          </p:cNvSpPr>
          <p:nvPr/>
        </p:nvSpPr>
        <p:spPr>
          <a:xfrm>
            <a:off x="6652247" y="1884766"/>
            <a:ext cx="1786901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177800" indent="-177800" defTabSz="457178">
              <a:spcBef>
                <a:spcPts val="0"/>
              </a:spcBef>
              <a:buClr>
                <a:srgbClr val="0000FF"/>
              </a:buClr>
              <a:buFont typeface="Wingdings" panose="05000000000000000000" pitchFamily="2" charset="2"/>
              <a:buChar char="§"/>
              <a:defRPr sz="1000" baseline="0">
                <a:solidFill>
                  <a:srgbClr val="000000"/>
                </a:solidFill>
              </a:defRPr>
            </a:lvl1pPr>
            <a:lvl2pPr marL="358775" indent="-176213" defTabSz="457200">
              <a:spcBef>
                <a:spcPts val="0"/>
              </a:spcBef>
              <a:buFont typeface="Arial"/>
              <a:buChar char="–"/>
              <a:tabLst>
                <a:tab pos="358775" algn="l"/>
              </a:tabLst>
              <a:defRPr sz="1000"/>
            </a:lvl2pPr>
            <a:lvl3pPr marL="541338" indent="-182563" defTabSz="457200">
              <a:spcBef>
                <a:spcPct val="20000"/>
              </a:spcBef>
              <a:buFont typeface="Arial"/>
              <a:buChar char="•"/>
              <a:defRPr sz="1000"/>
            </a:lvl3pPr>
            <a:lvl4pPr marL="715963" indent="-174625" defTabSz="457200">
              <a:spcBef>
                <a:spcPct val="20000"/>
              </a:spcBef>
              <a:buFont typeface="Arial"/>
              <a:buChar char="–"/>
              <a:defRPr sz="1000"/>
            </a:lvl4pPr>
            <a:lvl5pPr marL="898525" indent="-182563" defTabSz="457200">
              <a:spcBef>
                <a:spcPct val="20000"/>
              </a:spcBef>
              <a:buFont typeface="Arial"/>
              <a:buChar char="»"/>
              <a:defRPr sz="1000"/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spcBef>
                <a:spcPts val="1000"/>
              </a:spcBef>
              <a:buNone/>
            </a:pPr>
            <a:r>
              <a:rPr lang="nb-NO" sz="1400" dirty="0" err="1">
                <a:solidFill>
                  <a:schemeClr val="bg1"/>
                </a:solidFill>
              </a:rPr>
              <a:t>Proud</a:t>
            </a:r>
            <a:r>
              <a:rPr lang="nb-NO" sz="1400" dirty="0">
                <a:solidFill>
                  <a:schemeClr val="bg1"/>
                </a:solidFill>
              </a:rPr>
              <a:t> and </a:t>
            </a:r>
            <a:r>
              <a:rPr lang="nb-NO" sz="1400" dirty="0" err="1">
                <a:solidFill>
                  <a:schemeClr val="bg1"/>
                </a:solidFill>
              </a:rPr>
              <a:t>investing</a:t>
            </a:r>
            <a:r>
              <a:rPr lang="nb-NO" sz="1400" dirty="0">
                <a:solidFill>
                  <a:schemeClr val="bg1"/>
                </a:solidFill>
              </a:rPr>
              <a:t> </a:t>
            </a:r>
            <a:r>
              <a:rPr lang="nb-NO" sz="1400" dirty="0" err="1">
                <a:solidFill>
                  <a:schemeClr val="bg1"/>
                </a:solidFill>
              </a:rPr>
              <a:t>owners</a:t>
            </a:r>
            <a:r>
              <a:rPr lang="nb-NO" sz="1400" dirty="0">
                <a:solidFill>
                  <a:schemeClr val="bg1"/>
                </a:solidFill>
              </a:rPr>
              <a:t> </a:t>
            </a:r>
            <a:r>
              <a:rPr lang="nb-NO" sz="1400" dirty="0" err="1">
                <a:solidFill>
                  <a:schemeClr val="bg1"/>
                </a:solidFill>
              </a:rPr>
              <a:t>beeing</a:t>
            </a:r>
            <a:r>
              <a:rPr lang="nb-NO" sz="1400" dirty="0">
                <a:solidFill>
                  <a:schemeClr val="bg1"/>
                </a:solidFill>
              </a:rPr>
              <a:t> </a:t>
            </a:r>
            <a:r>
              <a:rPr lang="nb-NO" sz="1400" i="1" dirty="0">
                <a:solidFill>
                  <a:schemeClr val="bg1"/>
                </a:solidFill>
              </a:rPr>
              <a:t>«in it for </a:t>
            </a:r>
            <a:r>
              <a:rPr lang="nb-NO" sz="1400" i="1" dirty="0" err="1">
                <a:solidFill>
                  <a:schemeClr val="bg1"/>
                </a:solidFill>
              </a:rPr>
              <a:t>the</a:t>
            </a:r>
            <a:r>
              <a:rPr lang="nb-NO" sz="1400" i="1" dirty="0">
                <a:solidFill>
                  <a:schemeClr val="bg1"/>
                </a:solidFill>
              </a:rPr>
              <a:t> </a:t>
            </a:r>
            <a:r>
              <a:rPr lang="nb-NO" sz="1400" i="1" dirty="0" err="1">
                <a:solidFill>
                  <a:schemeClr val="bg1"/>
                </a:solidFill>
              </a:rPr>
              <a:t>long</a:t>
            </a:r>
            <a:r>
              <a:rPr lang="nb-NO" sz="1400" i="1" dirty="0">
                <a:solidFill>
                  <a:schemeClr val="bg1"/>
                </a:solidFill>
              </a:rPr>
              <a:t> run»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2E3E4F-B512-41A6-BCE0-E0F95C04580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174" t="531" r="8740" b="-531"/>
          <a:stretch/>
        </p:blipFill>
        <p:spPr>
          <a:xfrm>
            <a:off x="356811" y="3057908"/>
            <a:ext cx="2296581" cy="1538585"/>
          </a:xfrm>
          <a:prstGeom prst="rect">
            <a:avLst/>
          </a:prstGeom>
          <a:ln>
            <a:noFill/>
          </a:ln>
        </p:spPr>
      </p:pic>
      <p:sp>
        <p:nvSpPr>
          <p:cNvPr id="13" name="Rectangle 1">
            <a:extLst>
              <a:ext uri="{FF2B5EF4-FFF2-40B4-BE49-F238E27FC236}">
                <a16:creationId xmlns:a16="http://schemas.microsoft.com/office/drawing/2014/main" id="{C026B623-AD6B-D9C6-6DFC-ACF6287A262E}"/>
              </a:ext>
            </a:extLst>
          </p:cNvPr>
          <p:cNvSpPr/>
          <p:nvPr/>
        </p:nvSpPr>
        <p:spPr>
          <a:xfrm>
            <a:off x="359227" y="3045279"/>
            <a:ext cx="2294164" cy="1543051"/>
          </a:xfrm>
          <a:prstGeom prst="rect">
            <a:avLst/>
          </a:prstGeom>
          <a:solidFill>
            <a:schemeClr val="accent6">
              <a:lumMod val="2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400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D4D70FE0-05FC-686E-B67A-DD9F2AD30586}"/>
              </a:ext>
            </a:extLst>
          </p:cNvPr>
          <p:cNvSpPr txBox="1">
            <a:spLocks/>
          </p:cNvSpPr>
          <p:nvPr/>
        </p:nvSpPr>
        <p:spPr>
          <a:xfrm>
            <a:off x="588904" y="3547559"/>
            <a:ext cx="1819562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177800" indent="-177800" defTabSz="457178">
              <a:spcBef>
                <a:spcPts val="0"/>
              </a:spcBef>
              <a:buClr>
                <a:srgbClr val="0000FF"/>
              </a:buClr>
              <a:buFont typeface="Wingdings" panose="05000000000000000000" pitchFamily="2" charset="2"/>
              <a:buChar char="§"/>
              <a:defRPr sz="1000" baseline="0">
                <a:solidFill>
                  <a:srgbClr val="000000"/>
                </a:solidFill>
              </a:defRPr>
            </a:lvl1pPr>
            <a:lvl2pPr marL="358775" indent="-176213" defTabSz="457200">
              <a:spcBef>
                <a:spcPts val="0"/>
              </a:spcBef>
              <a:buFont typeface="Arial"/>
              <a:buChar char="–"/>
              <a:tabLst>
                <a:tab pos="358775" algn="l"/>
              </a:tabLst>
              <a:defRPr sz="1000"/>
            </a:lvl2pPr>
            <a:lvl3pPr marL="541338" indent="-182563" defTabSz="457200">
              <a:spcBef>
                <a:spcPct val="20000"/>
              </a:spcBef>
              <a:buFont typeface="Arial"/>
              <a:buChar char="•"/>
              <a:defRPr sz="1000"/>
            </a:lvl3pPr>
            <a:lvl4pPr marL="715963" indent="-174625" defTabSz="457200">
              <a:spcBef>
                <a:spcPct val="20000"/>
              </a:spcBef>
              <a:buFont typeface="Arial"/>
              <a:buChar char="–"/>
              <a:defRPr sz="1000"/>
            </a:lvl4pPr>
            <a:lvl5pPr marL="898525" indent="-182563" defTabSz="457200">
              <a:spcBef>
                <a:spcPct val="20000"/>
              </a:spcBef>
              <a:buFont typeface="Arial"/>
              <a:buChar char="»"/>
              <a:defRPr sz="1000"/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spcBef>
                <a:spcPts val="1000"/>
              </a:spcBef>
              <a:buNone/>
            </a:pPr>
            <a:r>
              <a:rPr lang="nb-NO" sz="1400" dirty="0" err="1">
                <a:solidFill>
                  <a:schemeClr val="bg1"/>
                </a:solidFill>
              </a:rPr>
              <a:t>Attractive</a:t>
            </a:r>
            <a:r>
              <a:rPr lang="nb-NO" sz="1400" dirty="0">
                <a:solidFill>
                  <a:schemeClr val="bg1"/>
                </a:solidFill>
              </a:rPr>
              <a:t> partner </a:t>
            </a:r>
            <a:r>
              <a:rPr lang="nb-NO" sz="1400" dirty="0" err="1">
                <a:solidFill>
                  <a:schemeClr val="bg1"/>
                </a:solidFill>
              </a:rPr>
              <a:t>with</a:t>
            </a:r>
            <a:r>
              <a:rPr lang="nb-NO" sz="1400" dirty="0">
                <a:solidFill>
                  <a:schemeClr val="bg1"/>
                </a:solidFill>
              </a:rPr>
              <a:t> a </a:t>
            </a:r>
            <a:r>
              <a:rPr lang="nb-NO" sz="1400" dirty="0" err="1">
                <a:solidFill>
                  <a:schemeClr val="bg1"/>
                </a:solidFill>
              </a:rPr>
              <a:t>strong</a:t>
            </a:r>
            <a:r>
              <a:rPr lang="nb-NO" sz="1400" dirty="0">
                <a:solidFill>
                  <a:schemeClr val="bg1"/>
                </a:solidFill>
              </a:rPr>
              <a:t> </a:t>
            </a:r>
            <a:r>
              <a:rPr lang="nb-NO" sz="1400" dirty="0" err="1">
                <a:solidFill>
                  <a:schemeClr val="bg1"/>
                </a:solidFill>
              </a:rPr>
              <a:t>productline</a:t>
            </a:r>
            <a:endParaRPr lang="nb-NO" sz="1400" i="1" dirty="0">
              <a:solidFill>
                <a:schemeClr val="bg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332DBB6-AB1E-4F5A-8C05-0882D8106ED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0054" t="517" r="16044" b="-517"/>
          <a:stretch/>
        </p:blipFill>
        <p:spPr>
          <a:xfrm>
            <a:off x="3399860" y="3024925"/>
            <a:ext cx="2298811" cy="1579731"/>
          </a:xfrm>
          <a:prstGeom prst="rect">
            <a:avLst/>
          </a:prstGeom>
          <a:ln>
            <a:noFill/>
          </a:ln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ABC60BE7-C710-B154-478E-F86C18D94594}"/>
              </a:ext>
            </a:extLst>
          </p:cNvPr>
          <p:cNvSpPr/>
          <p:nvPr/>
        </p:nvSpPr>
        <p:spPr>
          <a:xfrm>
            <a:off x="3401784" y="3034394"/>
            <a:ext cx="2294164" cy="1562099"/>
          </a:xfrm>
          <a:prstGeom prst="rect">
            <a:avLst/>
          </a:prstGeom>
          <a:solidFill>
            <a:schemeClr val="accent6">
              <a:lumMod val="2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40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60F1AC8-FCA2-3F73-D137-0C5AB36377AD}"/>
              </a:ext>
            </a:extLst>
          </p:cNvPr>
          <p:cNvSpPr txBox="1">
            <a:spLocks/>
          </p:cNvSpPr>
          <p:nvPr/>
        </p:nvSpPr>
        <p:spPr>
          <a:xfrm>
            <a:off x="3598803" y="3487688"/>
            <a:ext cx="1873989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177800" indent="-177800" defTabSz="457178">
              <a:spcBef>
                <a:spcPts val="0"/>
              </a:spcBef>
              <a:buClr>
                <a:srgbClr val="0000FF"/>
              </a:buClr>
              <a:buFont typeface="Wingdings" panose="05000000000000000000" pitchFamily="2" charset="2"/>
              <a:buChar char="§"/>
              <a:defRPr sz="1000" baseline="0">
                <a:solidFill>
                  <a:srgbClr val="000000"/>
                </a:solidFill>
              </a:defRPr>
            </a:lvl1pPr>
            <a:lvl2pPr marL="358775" indent="-176213" defTabSz="457200">
              <a:spcBef>
                <a:spcPts val="0"/>
              </a:spcBef>
              <a:buFont typeface="Arial"/>
              <a:buChar char="–"/>
              <a:tabLst>
                <a:tab pos="358775" algn="l"/>
              </a:tabLst>
              <a:defRPr sz="1000"/>
            </a:lvl2pPr>
            <a:lvl3pPr marL="541338" indent="-182563" defTabSz="457200">
              <a:spcBef>
                <a:spcPct val="20000"/>
              </a:spcBef>
              <a:buFont typeface="Arial"/>
              <a:buChar char="•"/>
              <a:defRPr sz="1000"/>
            </a:lvl3pPr>
            <a:lvl4pPr marL="715963" indent="-174625" defTabSz="457200">
              <a:spcBef>
                <a:spcPct val="20000"/>
              </a:spcBef>
              <a:buFont typeface="Arial"/>
              <a:buChar char="–"/>
              <a:defRPr sz="1000"/>
            </a:lvl4pPr>
            <a:lvl5pPr marL="898525" indent="-182563" defTabSz="457200">
              <a:spcBef>
                <a:spcPct val="20000"/>
              </a:spcBef>
              <a:buFont typeface="Arial"/>
              <a:buChar char="»"/>
              <a:defRPr sz="1000"/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spcBef>
                <a:spcPts val="1000"/>
              </a:spcBef>
              <a:buNone/>
            </a:pPr>
            <a:r>
              <a:rPr lang="nb-NO" sz="1400" dirty="0">
                <a:solidFill>
                  <a:schemeClr val="bg1"/>
                </a:solidFill>
              </a:rPr>
              <a:t>700.000 </a:t>
            </a:r>
            <a:r>
              <a:rPr lang="nb-NO" sz="1400" dirty="0" err="1">
                <a:solidFill>
                  <a:schemeClr val="bg1"/>
                </a:solidFill>
              </a:rPr>
              <a:t>physical</a:t>
            </a:r>
            <a:r>
              <a:rPr lang="nb-NO" sz="1400" dirty="0">
                <a:solidFill>
                  <a:schemeClr val="bg1"/>
                </a:solidFill>
              </a:rPr>
              <a:t> </a:t>
            </a:r>
            <a:r>
              <a:rPr lang="nb-NO" sz="1400" dirty="0" err="1">
                <a:solidFill>
                  <a:schemeClr val="bg1"/>
                </a:solidFill>
              </a:rPr>
              <a:t>customer</a:t>
            </a:r>
            <a:r>
              <a:rPr lang="nb-NO" sz="1400" dirty="0">
                <a:solidFill>
                  <a:schemeClr val="bg1"/>
                </a:solidFill>
              </a:rPr>
              <a:t> </a:t>
            </a:r>
            <a:r>
              <a:rPr lang="nb-NO" sz="1400" dirty="0" err="1">
                <a:solidFill>
                  <a:schemeClr val="bg1"/>
                </a:solidFill>
              </a:rPr>
              <a:t>interactions</a:t>
            </a:r>
            <a:r>
              <a:rPr lang="nb-NO" sz="1400" dirty="0">
                <a:solidFill>
                  <a:schemeClr val="bg1"/>
                </a:solidFill>
              </a:rPr>
              <a:t> pr </a:t>
            </a:r>
            <a:r>
              <a:rPr lang="nb-NO" sz="1400" dirty="0" err="1">
                <a:solidFill>
                  <a:schemeClr val="bg1"/>
                </a:solidFill>
              </a:rPr>
              <a:t>year</a:t>
            </a:r>
            <a:endParaRPr lang="nb-NO" sz="1400" i="1" dirty="0">
              <a:solidFill>
                <a:schemeClr val="bg1"/>
              </a:solidFill>
            </a:endParaRPr>
          </a:p>
        </p:txBody>
      </p:sp>
      <p:pic>
        <p:nvPicPr>
          <p:cNvPr id="14338" name="Picture 2" descr="Møller Bil Hamar, Furnes | bedrift | gulesider.no">
            <a:extLst>
              <a:ext uri="{FF2B5EF4-FFF2-40B4-BE49-F238E27FC236}">
                <a16:creationId xmlns:a16="http://schemas.microsoft.com/office/drawing/2014/main" id="{FC32A43D-1A95-42EB-82C5-9064B6CC47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19"/>
          <a:stretch/>
        </p:blipFill>
        <p:spPr bwMode="auto">
          <a:xfrm>
            <a:off x="6394957" y="3082427"/>
            <a:ext cx="2300007" cy="154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">
            <a:extLst>
              <a:ext uri="{FF2B5EF4-FFF2-40B4-BE49-F238E27FC236}">
                <a16:creationId xmlns:a16="http://schemas.microsoft.com/office/drawing/2014/main" id="{A12A2663-B8D2-45D6-FF3F-5629AAAD64AA}"/>
              </a:ext>
            </a:extLst>
          </p:cNvPr>
          <p:cNvSpPr/>
          <p:nvPr/>
        </p:nvSpPr>
        <p:spPr>
          <a:xfrm>
            <a:off x="6395356" y="3086101"/>
            <a:ext cx="2294164" cy="1543051"/>
          </a:xfrm>
          <a:prstGeom prst="rect">
            <a:avLst/>
          </a:prstGeom>
          <a:solidFill>
            <a:schemeClr val="accent6">
              <a:lumMod val="2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400" err="1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10384B91-6A13-6932-3F59-0171FE170A42}"/>
              </a:ext>
            </a:extLst>
          </p:cNvPr>
          <p:cNvSpPr txBox="1">
            <a:spLocks/>
          </p:cNvSpPr>
          <p:nvPr/>
        </p:nvSpPr>
        <p:spPr>
          <a:xfrm>
            <a:off x="6616868" y="3653694"/>
            <a:ext cx="178690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177800" indent="-177800" defTabSz="457178">
              <a:spcBef>
                <a:spcPts val="0"/>
              </a:spcBef>
              <a:buClr>
                <a:srgbClr val="0000FF"/>
              </a:buClr>
              <a:buFont typeface="Wingdings" panose="05000000000000000000" pitchFamily="2" charset="2"/>
              <a:buChar char="§"/>
              <a:defRPr sz="1000" baseline="0">
                <a:solidFill>
                  <a:srgbClr val="000000"/>
                </a:solidFill>
              </a:defRPr>
            </a:lvl1pPr>
            <a:lvl2pPr marL="358775" indent="-176213" defTabSz="457200">
              <a:spcBef>
                <a:spcPts val="0"/>
              </a:spcBef>
              <a:buFont typeface="Arial"/>
              <a:buChar char="–"/>
              <a:tabLst>
                <a:tab pos="358775" algn="l"/>
              </a:tabLst>
              <a:defRPr sz="1000"/>
            </a:lvl2pPr>
            <a:lvl3pPr marL="541338" indent="-182563" defTabSz="457200">
              <a:spcBef>
                <a:spcPct val="20000"/>
              </a:spcBef>
              <a:buFont typeface="Arial"/>
              <a:buChar char="•"/>
              <a:defRPr sz="1000"/>
            </a:lvl3pPr>
            <a:lvl4pPr marL="715963" indent="-174625" defTabSz="457200">
              <a:spcBef>
                <a:spcPct val="20000"/>
              </a:spcBef>
              <a:buFont typeface="Arial"/>
              <a:buChar char="–"/>
              <a:defRPr sz="1000"/>
            </a:lvl4pPr>
            <a:lvl5pPr marL="898525" indent="-182563" defTabSz="457200">
              <a:spcBef>
                <a:spcPct val="20000"/>
              </a:spcBef>
              <a:buFont typeface="Arial"/>
              <a:buChar char="»"/>
              <a:defRPr sz="1000"/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spcBef>
                <a:spcPts val="1000"/>
              </a:spcBef>
              <a:buNone/>
            </a:pPr>
            <a:r>
              <a:rPr lang="nb-NO" sz="1400" dirty="0">
                <a:solidFill>
                  <a:schemeClr val="bg1"/>
                </a:solidFill>
              </a:rPr>
              <a:t>An </a:t>
            </a:r>
            <a:r>
              <a:rPr lang="nb-NO" sz="1400" dirty="0" err="1">
                <a:solidFill>
                  <a:schemeClr val="bg1"/>
                </a:solidFill>
              </a:rPr>
              <a:t>attractive</a:t>
            </a:r>
            <a:r>
              <a:rPr lang="nb-NO" sz="1400" dirty="0">
                <a:solidFill>
                  <a:schemeClr val="bg1"/>
                </a:solidFill>
              </a:rPr>
              <a:t> </a:t>
            </a:r>
            <a:r>
              <a:rPr lang="nb-NO" sz="1400" dirty="0" err="1">
                <a:solidFill>
                  <a:schemeClr val="bg1"/>
                </a:solidFill>
              </a:rPr>
              <a:t>retail</a:t>
            </a:r>
            <a:r>
              <a:rPr lang="nb-NO" sz="1400" dirty="0">
                <a:solidFill>
                  <a:schemeClr val="bg1"/>
                </a:solidFill>
              </a:rPr>
              <a:t> </a:t>
            </a:r>
            <a:r>
              <a:rPr lang="nb-NO" sz="1400" dirty="0" err="1">
                <a:solidFill>
                  <a:schemeClr val="bg1"/>
                </a:solidFill>
              </a:rPr>
              <a:t>network</a:t>
            </a:r>
            <a:endParaRPr lang="nb-NO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110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F6CE4443-6039-422E-B9C7-20A4CEA1B52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5AAE6225-406B-40F1-9A3E-C7ACC23875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0306" y="946516"/>
            <a:ext cx="6165694" cy="963775"/>
          </a:xfrm>
        </p:spPr>
        <p:txBody>
          <a:bodyPr/>
          <a:lstStyle/>
          <a:p>
            <a:r>
              <a:rPr lang="nb-NO" dirty="0" err="1"/>
              <a:t>Thank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for </a:t>
            </a:r>
            <a:r>
              <a:rPr lang="nb-NO" dirty="0" err="1"/>
              <a:t>your</a:t>
            </a:r>
            <a:r>
              <a:rPr lang="nb-NO" dirty="0"/>
              <a:t> </a:t>
            </a:r>
            <a:r>
              <a:rPr lang="nb-NO" dirty="0" err="1"/>
              <a:t>attention</a:t>
            </a:r>
            <a:r>
              <a:rPr lang="nb-NO" dirty="0"/>
              <a:t>!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7DEB9BEA-DB94-4DF3-AE27-03E9749997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tekst 8">
            <a:extLst>
              <a:ext uri="{FF2B5EF4-FFF2-40B4-BE49-F238E27FC236}">
                <a16:creationId xmlns:a16="http://schemas.microsoft.com/office/drawing/2014/main" id="{175DEC4B-18B0-47C4-B0E5-EF0652670410}"/>
              </a:ext>
            </a:extLst>
          </p:cNvPr>
          <p:cNvSpPr txBox="1">
            <a:spLocks/>
          </p:cNvSpPr>
          <p:nvPr/>
        </p:nvSpPr>
        <p:spPr>
          <a:xfrm>
            <a:off x="1651156" y="3981816"/>
            <a:ext cx="3261666" cy="963775"/>
          </a:xfrm>
          <a:prstGeom prst="rect">
            <a:avLst/>
          </a:prstGeom>
        </p:spPr>
        <p:txBody>
          <a:bodyPr vert="horz" lIns="34290" tIns="17145" rIns="34290" bIns="17145" rtlCol="0" anchor="ctr" anchorCtr="0">
            <a:noAutofit/>
          </a:bodyPr>
          <a:lstStyle>
            <a:lvl1pPr marL="0" indent="0" algn="l" defTabSz="685697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lang="nb-NO" sz="3200" b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849" indent="0" algn="l" defTabSz="685697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121" indent="-171424" algn="l" defTabSz="685697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99970" indent="-171424" algn="l" defTabSz="685697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2819" indent="-171424" algn="l" defTabSz="685697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667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516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364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213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600" dirty="0"/>
              <a:t>…</a:t>
            </a:r>
            <a:r>
              <a:rPr lang="nb-NO" sz="1600" dirty="0" err="1"/>
              <a:t>there</a:t>
            </a:r>
            <a:r>
              <a:rPr lang="nb-NO" sz="1600" dirty="0"/>
              <a:t> </a:t>
            </a:r>
            <a:r>
              <a:rPr lang="nb-NO" sz="1600" dirty="0" err="1"/>
              <a:t>will</a:t>
            </a:r>
            <a:r>
              <a:rPr lang="nb-NO" sz="1600" dirty="0"/>
              <a:t> </a:t>
            </a:r>
            <a:r>
              <a:rPr lang="nb-NO" sz="1600" dirty="0" err="1"/>
              <a:t>always</a:t>
            </a:r>
            <a:r>
              <a:rPr lang="nb-NO" sz="1600" dirty="0"/>
              <a:t> be </a:t>
            </a:r>
            <a:r>
              <a:rPr lang="nb-NO" sz="1600" dirty="0" err="1"/>
              <a:t>winners</a:t>
            </a:r>
            <a:r>
              <a:rPr lang="nb-NO" sz="16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63215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7381069C-E55F-3D5D-306A-6A00EC6767A3}"/>
              </a:ext>
            </a:extLst>
          </p:cNvPr>
          <p:cNvSpPr txBox="1">
            <a:spLocks/>
          </p:cNvSpPr>
          <p:nvPr/>
        </p:nvSpPr>
        <p:spPr>
          <a:xfrm>
            <a:off x="4388628" y="417801"/>
            <a:ext cx="4960688" cy="784466"/>
          </a:xfrm>
          <a:prstGeom prst="rect">
            <a:avLst/>
          </a:prstGeom>
        </p:spPr>
        <p:txBody>
          <a:bodyPr/>
          <a:lstStyle>
            <a:lvl1pPr algn="l" defTabSz="6856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9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b-NO" sz="2400" dirty="0"/>
              <a:t>Møller Bil</a:t>
            </a:r>
          </a:p>
          <a:p>
            <a:r>
              <a:rPr lang="nb-NO" sz="1600" dirty="0" err="1"/>
              <a:t>Combined</a:t>
            </a:r>
            <a:r>
              <a:rPr lang="nb-NO" sz="1600" dirty="0"/>
              <a:t> Norway and </a:t>
            </a:r>
            <a:r>
              <a:rPr lang="nb-NO" sz="1600" dirty="0" err="1"/>
              <a:t>Sweden</a:t>
            </a:r>
            <a:endParaRPr lang="nb-NO" sz="1600" dirty="0"/>
          </a:p>
          <a:p>
            <a:endParaRPr lang="nb-NO" sz="1600" dirty="0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08DDDFA5-B638-DDF9-DE91-1B1BCA273F87}"/>
              </a:ext>
            </a:extLst>
          </p:cNvPr>
          <p:cNvSpPr txBox="1"/>
          <p:nvPr/>
        </p:nvSpPr>
        <p:spPr>
          <a:xfrm>
            <a:off x="4334150" y="1481780"/>
            <a:ext cx="4549692" cy="337015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1"/>
            <a:r>
              <a:rPr lang="nb-NO" sz="1100" b="1" dirty="0"/>
              <a:t>Norway</a:t>
            </a:r>
          </a:p>
          <a:p>
            <a:pPr marL="342900" lvl="1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100" dirty="0"/>
          </a:p>
          <a:p>
            <a:pPr marL="342900" lvl="1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61 </a:t>
            </a:r>
            <a:r>
              <a:rPr lang="nb-NO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dealerships</a:t>
            </a:r>
            <a:endParaRPr lang="nb-NO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Selling</a:t>
            </a:r>
            <a:r>
              <a:rPr lang="nb-NO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35.000 </a:t>
            </a:r>
            <a:r>
              <a:rPr lang="nb-NO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new</a:t>
            </a:r>
            <a:r>
              <a:rPr lang="nb-NO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b-NO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cars</a:t>
            </a:r>
            <a:endParaRPr lang="nb-NO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Selling</a:t>
            </a:r>
            <a:r>
              <a:rPr lang="nb-NO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25.000 used </a:t>
            </a:r>
            <a:r>
              <a:rPr lang="nb-NO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cars</a:t>
            </a:r>
            <a:endParaRPr lang="nb-NO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550.000  </a:t>
            </a:r>
            <a:r>
              <a:rPr lang="nb-NO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cars</a:t>
            </a:r>
            <a:r>
              <a:rPr lang="nb-NO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b-NO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through</a:t>
            </a:r>
            <a:r>
              <a:rPr lang="nb-NO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b-NO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our</a:t>
            </a:r>
            <a:r>
              <a:rPr lang="nb-NO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b-NO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aftersales</a:t>
            </a:r>
            <a:r>
              <a:rPr lang="nb-NO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service </a:t>
            </a:r>
            <a:r>
              <a:rPr lang="nb-NO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centers</a:t>
            </a:r>
            <a:endParaRPr lang="nb-NO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19 </a:t>
            </a:r>
            <a:r>
              <a:rPr lang="nb-NO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damage</a:t>
            </a:r>
            <a:r>
              <a:rPr lang="nb-NO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&amp; </a:t>
            </a:r>
            <a:r>
              <a:rPr lang="nb-NO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repair</a:t>
            </a:r>
            <a:r>
              <a:rPr lang="nb-NO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b-NO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centers</a:t>
            </a:r>
            <a:endParaRPr lang="nb-NO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3.000 </a:t>
            </a:r>
            <a:r>
              <a:rPr lang="nb-NO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employees</a:t>
            </a:r>
            <a:endParaRPr lang="nb-NO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1" dirty="0"/>
          </a:p>
          <a:p>
            <a:pPr lvl="1"/>
            <a:r>
              <a:rPr lang="nb-NO" sz="1200" b="1" dirty="0"/>
              <a:t>Brand </a:t>
            </a:r>
            <a:r>
              <a:rPr lang="nb-NO" sz="1200" b="1" dirty="0" err="1"/>
              <a:t>portfolio</a:t>
            </a:r>
            <a:endParaRPr lang="nb-NO" sz="1200" b="1" dirty="0"/>
          </a:p>
          <a:p>
            <a:pPr marL="342900" lvl="1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1" dirty="0"/>
          </a:p>
          <a:p>
            <a:pPr marL="342900" lvl="1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Porsche</a:t>
            </a:r>
          </a:p>
          <a:p>
            <a:pPr marL="342900" lvl="1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Audi</a:t>
            </a:r>
          </a:p>
          <a:p>
            <a:pPr marL="342900" lvl="1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Volkswagen</a:t>
            </a:r>
          </a:p>
          <a:p>
            <a:pPr marL="342900" lvl="1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Skoda</a:t>
            </a:r>
          </a:p>
          <a:p>
            <a:pPr marL="342900" lvl="1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Cupra</a:t>
            </a:r>
            <a:endParaRPr lang="nb-NO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Volkswagen LCV</a:t>
            </a:r>
          </a:p>
          <a:p>
            <a:pPr marL="342900" lvl="1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100" dirty="0"/>
          </a:p>
        </p:txBody>
      </p:sp>
      <p:pic>
        <p:nvPicPr>
          <p:cNvPr id="3" name="Picture 31">
            <a:extLst>
              <a:ext uri="{FF2B5EF4-FFF2-40B4-BE49-F238E27FC236}">
                <a16:creationId xmlns:a16="http://schemas.microsoft.com/office/drawing/2014/main" id="{77549A95-DC57-7897-2BCC-F18AF11DBB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957" t="625" r="10483" b="-625"/>
          <a:stretch/>
        </p:blipFill>
        <p:spPr>
          <a:xfrm>
            <a:off x="135468" y="163059"/>
            <a:ext cx="3726306" cy="4820081"/>
          </a:xfrm>
          <a:prstGeom prst="rect">
            <a:avLst/>
          </a:prstGeom>
        </p:spPr>
      </p:pic>
      <p:pic>
        <p:nvPicPr>
          <p:cNvPr id="5" name="Picture 2" descr="aerial view of island during daytime">
            <a:extLst>
              <a:ext uri="{FF2B5EF4-FFF2-40B4-BE49-F238E27FC236}">
                <a16:creationId xmlns:a16="http://schemas.microsoft.com/office/drawing/2014/main" id="{4EA179CB-5EA9-E7D9-A470-DBB6F36D0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6" t="6087" r="29577" b="18914"/>
          <a:stretch/>
        </p:blipFill>
        <p:spPr bwMode="auto">
          <a:xfrm>
            <a:off x="135468" y="169331"/>
            <a:ext cx="3742266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57B2DC76-1E75-444A-A6AF-100BD1BECD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085" y="1213941"/>
            <a:ext cx="918043" cy="6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99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08DDDFA5-B638-DDF9-DE91-1B1BCA273F87}"/>
              </a:ext>
            </a:extLst>
          </p:cNvPr>
          <p:cNvSpPr txBox="1"/>
          <p:nvPr/>
        </p:nvSpPr>
        <p:spPr>
          <a:xfrm>
            <a:off x="558017" y="2032114"/>
            <a:ext cx="3920850" cy="224676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nb-NO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Cars</a:t>
            </a:r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b-NO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are</a:t>
            </a:r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b-NO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traditionally</a:t>
            </a:r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b-NO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highly</a:t>
            </a:r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b-NO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taxed</a:t>
            </a:r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 Norway</a:t>
            </a:r>
          </a:p>
          <a:p>
            <a:pPr marL="171450" indent="-171450">
              <a:buFont typeface="Wingdings" pitchFamily="2" charset="2"/>
              <a:buChar char="§"/>
            </a:pPr>
            <a:endParaRPr lang="nb-NO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EVs </a:t>
            </a:r>
            <a:r>
              <a:rPr lang="nb-NO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had</a:t>
            </a:r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b-NO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</a:t>
            </a:r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b-NO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tax</a:t>
            </a:r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nb-NO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</a:t>
            </a:r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VAT</a:t>
            </a:r>
          </a:p>
          <a:p>
            <a:pPr marL="342900" lvl="1" indent="-171450">
              <a:buFont typeface="Wingdings" pitchFamily="2" charset="2"/>
              <a:buChar char="§"/>
            </a:pPr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Tesla S </a:t>
            </a:r>
            <a:r>
              <a:rPr lang="nb-NO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was</a:t>
            </a:r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b-NO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priced</a:t>
            </a:r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b-NO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below</a:t>
            </a:r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BMW X3</a:t>
            </a:r>
          </a:p>
          <a:p>
            <a:pPr marL="171450" indent="-171450">
              <a:buFont typeface="Wingdings" pitchFamily="2" charset="2"/>
              <a:buChar char="§"/>
            </a:pPr>
            <a:endParaRPr lang="nb-NO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nb-NO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Free</a:t>
            </a:r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b-NO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public</a:t>
            </a:r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b-NO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parking</a:t>
            </a:r>
            <a:endParaRPr lang="nb-NO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1450" indent="-171450">
              <a:buFont typeface="Wingdings" pitchFamily="2" charset="2"/>
              <a:buChar char="§"/>
            </a:pPr>
            <a:endParaRPr lang="nb-NO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nb-NO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Allowed</a:t>
            </a:r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 drive in bus-lines, </a:t>
            </a:r>
            <a:r>
              <a:rPr lang="nb-NO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avoiding</a:t>
            </a:r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b-NO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ques</a:t>
            </a:r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171450" indent="-171450">
              <a:buFont typeface="Wingdings" pitchFamily="2" charset="2"/>
              <a:buChar char="§"/>
            </a:pPr>
            <a:endParaRPr lang="nb-NO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2022 95% </a:t>
            </a:r>
            <a:r>
              <a:rPr lang="nb-NO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all </a:t>
            </a:r>
            <a:r>
              <a:rPr lang="nb-NO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cars</a:t>
            </a:r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sold by </a:t>
            </a:r>
            <a:r>
              <a:rPr lang="nb-NO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us</a:t>
            </a:r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b-NO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were</a:t>
            </a:r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EVs 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0A460279-9D7C-B2F5-190C-927D2A72CB8D}"/>
              </a:ext>
            </a:extLst>
          </p:cNvPr>
          <p:cNvSpPr/>
          <p:nvPr/>
        </p:nvSpPr>
        <p:spPr>
          <a:xfrm>
            <a:off x="347133" y="973667"/>
            <a:ext cx="795866" cy="27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400" dirty="0" err="1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94A5D62-05E7-DD12-D60C-63B07C9954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18" y="1611876"/>
            <a:ext cx="918043" cy="63209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7381069C-E55F-3D5D-306A-6A00EC6767A3}"/>
              </a:ext>
            </a:extLst>
          </p:cNvPr>
          <p:cNvSpPr txBox="1">
            <a:spLocks/>
          </p:cNvSpPr>
          <p:nvPr/>
        </p:nvSpPr>
        <p:spPr>
          <a:xfrm>
            <a:off x="417762" y="426268"/>
            <a:ext cx="4526771" cy="1207799"/>
          </a:xfrm>
          <a:prstGeom prst="rect">
            <a:avLst/>
          </a:prstGeom>
        </p:spPr>
        <p:txBody>
          <a:bodyPr/>
          <a:lstStyle>
            <a:lvl1pPr algn="l" defTabSz="6856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9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b-NO" sz="1600" dirty="0"/>
              <a:t>No </a:t>
            </a:r>
            <a:r>
              <a:rPr lang="nb-NO" sz="1600" dirty="0" err="1"/>
              <a:t>taxes</a:t>
            </a:r>
            <a:r>
              <a:rPr lang="nb-NO" sz="1600" dirty="0"/>
              <a:t> </a:t>
            </a:r>
            <a:r>
              <a:rPr lang="nb-NO" sz="1600" dirty="0" err="1"/>
              <a:t>plus</a:t>
            </a:r>
            <a:r>
              <a:rPr lang="nb-NO" sz="1600" dirty="0"/>
              <a:t> 100% VAT-</a:t>
            </a:r>
            <a:r>
              <a:rPr lang="nb-NO" sz="1600" dirty="0" err="1"/>
              <a:t>relief</a:t>
            </a:r>
            <a:r>
              <a:rPr lang="nb-NO" sz="1600" dirty="0"/>
              <a:t> for EVs </a:t>
            </a:r>
            <a:r>
              <a:rPr lang="nb-NO" sz="1600" dirty="0" err="1"/>
              <a:t>contributed</a:t>
            </a:r>
            <a:r>
              <a:rPr lang="nb-NO" sz="1600" dirty="0"/>
              <a:t> to </a:t>
            </a:r>
            <a:r>
              <a:rPr lang="nb-NO" sz="1600" dirty="0" err="1"/>
              <a:t>the</a:t>
            </a:r>
            <a:r>
              <a:rPr lang="nb-NO" sz="1600" dirty="0"/>
              <a:t> rapid EV </a:t>
            </a:r>
            <a:r>
              <a:rPr lang="nb-NO" sz="1600" dirty="0" err="1"/>
              <a:t>growth</a:t>
            </a:r>
            <a:r>
              <a:rPr lang="nb-NO" sz="1600" dirty="0"/>
              <a:t> in Norway, </a:t>
            </a:r>
            <a:r>
              <a:rPr lang="nb-NO" sz="1600" dirty="0" err="1"/>
              <a:t>but</a:t>
            </a:r>
            <a:r>
              <a:rPr lang="nb-NO" sz="1600" dirty="0"/>
              <a:t> </a:t>
            </a:r>
            <a:r>
              <a:rPr lang="nb-NO" sz="1600" dirty="0" err="1"/>
              <a:t>also</a:t>
            </a:r>
            <a:r>
              <a:rPr lang="nb-NO" sz="1600" dirty="0"/>
              <a:t> in </a:t>
            </a:r>
            <a:r>
              <a:rPr lang="nb-NO" sz="1600" dirty="0" err="1"/>
              <a:t>Sweden</a:t>
            </a:r>
            <a:r>
              <a:rPr lang="nb-NO" sz="1600" dirty="0"/>
              <a:t> EVs </a:t>
            </a:r>
            <a:r>
              <a:rPr lang="nb-NO" sz="1600" dirty="0" err="1"/>
              <a:t>account</a:t>
            </a:r>
            <a:r>
              <a:rPr lang="nb-NO" sz="1600" dirty="0"/>
              <a:t> for more </a:t>
            </a:r>
            <a:r>
              <a:rPr lang="nb-NO" sz="1600" dirty="0" err="1"/>
              <a:t>than</a:t>
            </a:r>
            <a:r>
              <a:rPr lang="nb-NO" sz="1600" dirty="0"/>
              <a:t> 30% </a:t>
            </a:r>
            <a:r>
              <a:rPr lang="nb-NO" sz="1600" dirty="0" err="1"/>
              <a:t>of</a:t>
            </a:r>
            <a:r>
              <a:rPr lang="nb-NO" sz="1600" dirty="0"/>
              <a:t> sales </a:t>
            </a:r>
          </a:p>
        </p:txBody>
      </p:sp>
      <p:pic>
        <p:nvPicPr>
          <p:cNvPr id="18434" name="Picture 2" descr="time lapse photography of car">
            <a:extLst>
              <a:ext uri="{FF2B5EF4-FFF2-40B4-BE49-F238E27FC236}">
                <a16:creationId xmlns:a16="http://schemas.microsoft.com/office/drawing/2014/main" id="{ABB77CC0-71E9-268B-0C35-D2D03DB8DE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3"/>
          <a:stretch/>
        </p:blipFill>
        <p:spPr bwMode="auto">
          <a:xfrm>
            <a:off x="5287434" y="177800"/>
            <a:ext cx="3729566" cy="480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719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en on paper">
            <a:extLst>
              <a:ext uri="{FF2B5EF4-FFF2-40B4-BE49-F238E27FC236}">
                <a16:creationId xmlns:a16="http://schemas.microsoft.com/office/drawing/2014/main" id="{7723CB6E-0EFC-90C2-5AF6-676CEAE8AF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6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727D9C52-FFCE-75CC-5624-527741195ADC}"/>
              </a:ext>
            </a:extLst>
          </p:cNvPr>
          <p:cNvSpPr/>
          <p:nvPr/>
        </p:nvSpPr>
        <p:spPr>
          <a:xfrm>
            <a:off x="3281516" y="1880419"/>
            <a:ext cx="353961" cy="280220"/>
          </a:xfrm>
          <a:prstGeom prst="rect">
            <a:avLst/>
          </a:prstGeom>
          <a:solidFill>
            <a:srgbClr val="C8C8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400" dirty="0" err="1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5AD73950-2126-E603-4E8F-55612029EAA4}"/>
              </a:ext>
            </a:extLst>
          </p:cNvPr>
          <p:cNvSpPr/>
          <p:nvPr/>
        </p:nvSpPr>
        <p:spPr>
          <a:xfrm>
            <a:off x="3220064" y="3124200"/>
            <a:ext cx="353961" cy="280220"/>
          </a:xfrm>
          <a:prstGeom prst="rect">
            <a:avLst/>
          </a:prstGeom>
          <a:solidFill>
            <a:srgbClr val="CFD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400" dirty="0" err="1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B8C32614-FF1E-C2EA-F3CD-16D4FE8A124B}"/>
              </a:ext>
            </a:extLst>
          </p:cNvPr>
          <p:cNvSpPr/>
          <p:nvPr/>
        </p:nvSpPr>
        <p:spPr>
          <a:xfrm>
            <a:off x="3662516" y="3375535"/>
            <a:ext cx="422787" cy="171451"/>
          </a:xfrm>
          <a:prstGeom prst="rect">
            <a:avLst/>
          </a:prstGeom>
          <a:solidFill>
            <a:srgbClr val="D3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400" dirty="0" err="1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3A400D59-4D80-1450-0815-5C27BDF4DDC0}"/>
              </a:ext>
            </a:extLst>
          </p:cNvPr>
          <p:cNvSpPr/>
          <p:nvPr/>
        </p:nvSpPr>
        <p:spPr>
          <a:xfrm>
            <a:off x="5432322" y="3402577"/>
            <a:ext cx="481781" cy="107540"/>
          </a:xfrm>
          <a:prstGeom prst="rect">
            <a:avLst/>
          </a:prstGeom>
          <a:solidFill>
            <a:srgbClr val="D3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400" dirty="0" err="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BC4894-311B-42D6-810C-FEFB5A150D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14FFE-B37B-4EBE-AE78-DB69AC2616F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D4EFE7C-5E7B-43F8-8E92-977A9CC64412}" type="slidenum">
              <a:rPr lang="nb-NO" smtClean="0"/>
              <a:pPr/>
              <a:t>5</a:t>
            </a:fld>
            <a:endParaRPr lang="nb-NO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A2857642-25FA-472B-DE5F-2EA99B0D39FD}"/>
              </a:ext>
            </a:extLst>
          </p:cNvPr>
          <p:cNvSpPr/>
          <p:nvPr/>
        </p:nvSpPr>
        <p:spPr>
          <a:xfrm>
            <a:off x="0" y="-66368"/>
            <a:ext cx="9144000" cy="5209868"/>
          </a:xfrm>
          <a:prstGeom prst="rect">
            <a:avLst/>
          </a:prstGeom>
          <a:solidFill>
            <a:schemeClr val="accent6">
              <a:lumMod val="2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400" err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414E52-E84F-494E-9F97-6E524C488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392" y="1839626"/>
            <a:ext cx="6080750" cy="1648368"/>
          </a:xfrm>
        </p:spPr>
        <p:txBody>
          <a:bodyPr/>
          <a:lstStyle/>
          <a:p>
            <a:r>
              <a:rPr lang="nb-NO" sz="3200" dirty="0">
                <a:solidFill>
                  <a:schemeClr val="bg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 </a:t>
            </a:r>
            <a:r>
              <a:rPr lang="nb-NO" sz="3200" dirty="0" err="1">
                <a:solidFill>
                  <a:schemeClr val="bg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share</a:t>
            </a:r>
            <a:r>
              <a:rPr lang="nb-NO" sz="3200" dirty="0">
                <a:solidFill>
                  <a:schemeClr val="bg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nb-NO" sz="3200" dirty="0" err="1">
                <a:solidFill>
                  <a:schemeClr val="bg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of</a:t>
            </a:r>
            <a:r>
              <a:rPr lang="nb-NO" sz="3200" dirty="0">
                <a:solidFill>
                  <a:schemeClr val="bg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nb-NO" sz="3200" dirty="0" err="1">
                <a:solidFill>
                  <a:schemeClr val="bg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new</a:t>
            </a:r>
            <a:r>
              <a:rPr lang="nb-NO" sz="3200" dirty="0">
                <a:solidFill>
                  <a:schemeClr val="bg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nb-NO" sz="3200" dirty="0" err="1">
                <a:solidFill>
                  <a:schemeClr val="bg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cars</a:t>
            </a:r>
            <a:r>
              <a:rPr lang="nb-NO" sz="3200" dirty="0">
                <a:solidFill>
                  <a:schemeClr val="bg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sales </a:t>
            </a:r>
            <a:r>
              <a:rPr lang="nb-NO" sz="3200" dirty="0" err="1">
                <a:solidFill>
                  <a:schemeClr val="bg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grown</a:t>
            </a:r>
            <a:r>
              <a:rPr lang="nb-NO" sz="3200" dirty="0">
                <a:solidFill>
                  <a:schemeClr val="bg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from zero to </a:t>
            </a:r>
            <a:r>
              <a:rPr lang="nb-NO" sz="3200" dirty="0" err="1">
                <a:solidFill>
                  <a:schemeClr val="bg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almost</a:t>
            </a:r>
            <a:r>
              <a:rPr lang="nb-NO" sz="3200" dirty="0">
                <a:solidFill>
                  <a:schemeClr val="bg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80% in </a:t>
            </a:r>
            <a:r>
              <a:rPr lang="nb-NO" sz="3200" dirty="0" err="1">
                <a:solidFill>
                  <a:schemeClr val="bg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ten</a:t>
            </a:r>
            <a:r>
              <a:rPr lang="nb-NO" sz="3200" dirty="0">
                <a:solidFill>
                  <a:schemeClr val="bg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nb-NO" sz="3200" dirty="0" err="1">
                <a:solidFill>
                  <a:schemeClr val="bg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years</a:t>
            </a:r>
            <a:endParaRPr lang="nb-NO" sz="3200" dirty="0">
              <a:solidFill>
                <a:schemeClr val="bg2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0" name="Bilde 13">
            <a:extLst>
              <a:ext uri="{FF2B5EF4-FFF2-40B4-BE49-F238E27FC236}">
                <a16:creationId xmlns:a16="http://schemas.microsoft.com/office/drawing/2014/main" id="{2BBE6BDA-FC19-BCE9-42A9-BB9CF62A5D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285" y="1628807"/>
            <a:ext cx="918043" cy="6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20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09D2B33-DC3A-4752-897D-F2E1EA9D274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09D2B33-DC3A-4752-897D-F2E1EA9D27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6" descr="7:57:148âVolkswagen makes racing history with record-breaking electric race  car | Ars Technica">
            <a:extLst>
              <a:ext uri="{FF2B5EF4-FFF2-40B4-BE49-F238E27FC236}">
                <a16:creationId xmlns:a16="http://schemas.microsoft.com/office/drawing/2014/main" id="{98E62A1A-FEA0-4508-A9D7-EC48716FE4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1" b="4999"/>
          <a:stretch/>
        </p:blipFill>
        <p:spPr bwMode="auto">
          <a:xfrm>
            <a:off x="0" y="0"/>
            <a:ext cx="9144000" cy="507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C8B68DF-D786-4499-B366-3664A4EBEA72}"/>
              </a:ext>
            </a:extLst>
          </p:cNvPr>
          <p:cNvSpPr/>
          <p:nvPr/>
        </p:nvSpPr>
        <p:spPr>
          <a:xfrm>
            <a:off x="1" y="0"/>
            <a:ext cx="9143999" cy="5067300"/>
          </a:xfrm>
          <a:prstGeom prst="rect">
            <a:avLst/>
          </a:prstGeom>
          <a:solidFill>
            <a:schemeClr val="accent6">
              <a:lumMod val="2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400" err="1"/>
          </a:p>
        </p:txBody>
      </p:sp>
      <p:pic>
        <p:nvPicPr>
          <p:cNvPr id="21" name="Picture 2" descr="Åsane Møller Bil Minde Hvit - Macronstore.no">
            <a:extLst>
              <a:ext uri="{FF2B5EF4-FFF2-40B4-BE49-F238E27FC236}">
                <a16:creationId xmlns:a16="http://schemas.microsoft.com/office/drawing/2014/main" id="{2BAFD7FB-6FB0-49BE-AD7D-AD6F324384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919692"/>
              </a:clrFrom>
              <a:clrTo>
                <a:srgbClr val="91969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33" b="16074"/>
          <a:stretch/>
        </p:blipFill>
        <p:spPr bwMode="auto">
          <a:xfrm>
            <a:off x="7511866" y="4461778"/>
            <a:ext cx="1632134" cy="34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6">
            <a:extLst>
              <a:ext uri="{FF2B5EF4-FFF2-40B4-BE49-F238E27FC236}">
                <a16:creationId xmlns:a16="http://schemas.microsoft.com/office/drawing/2014/main" id="{E75D145B-2A55-6069-F2AD-C85EFC49D72A}"/>
              </a:ext>
            </a:extLst>
          </p:cNvPr>
          <p:cNvGrpSpPr/>
          <p:nvPr/>
        </p:nvGrpSpPr>
        <p:grpSpPr>
          <a:xfrm>
            <a:off x="1198449" y="330198"/>
            <a:ext cx="2888381" cy="549362"/>
            <a:chOff x="981856" y="3570110"/>
            <a:chExt cx="2888381" cy="549362"/>
          </a:xfrm>
        </p:grpSpPr>
        <p:sp>
          <p:nvSpPr>
            <p:cNvPr id="43" name="TextBox 8">
              <a:extLst>
                <a:ext uri="{FF2B5EF4-FFF2-40B4-BE49-F238E27FC236}">
                  <a16:creationId xmlns:a16="http://schemas.microsoft.com/office/drawing/2014/main" id="{9ADCC307-7D55-AEB7-CE08-7D9C1B8AF257}"/>
                </a:ext>
              </a:extLst>
            </p:cNvPr>
            <p:cNvSpPr txBox="1"/>
            <p:nvPr/>
          </p:nvSpPr>
          <p:spPr>
            <a:xfrm>
              <a:off x="1697206" y="3659981"/>
              <a:ext cx="2173031" cy="264688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dirty="0">
                  <a:solidFill>
                    <a:schemeClr val="bg2"/>
                  </a:solidFill>
                  <a:latin typeface="Arial" panose="020B0604020202020204" pitchFamily="34" charset="0"/>
                  <a:ea typeface="Roboto" charset="0"/>
                  <a:cs typeface="Arial" panose="020B0604020202020204" pitchFamily="34" charset="0"/>
                </a:rPr>
                <a:t>Background, growth of EV</a:t>
              </a:r>
            </a:p>
          </p:txBody>
        </p:sp>
        <p:cxnSp>
          <p:nvCxnSpPr>
            <p:cNvPr id="44" name="Straight Connector 9">
              <a:extLst>
                <a:ext uri="{FF2B5EF4-FFF2-40B4-BE49-F238E27FC236}">
                  <a16:creationId xmlns:a16="http://schemas.microsoft.com/office/drawing/2014/main" id="{FC966549-2A95-C7E8-0290-D02619DA285E}"/>
                </a:ext>
              </a:extLst>
            </p:cNvPr>
            <p:cNvCxnSpPr/>
            <p:nvPr/>
          </p:nvCxnSpPr>
          <p:spPr>
            <a:xfrm>
              <a:off x="1692324" y="3997163"/>
              <a:ext cx="343990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10">
              <a:extLst>
                <a:ext uri="{FF2B5EF4-FFF2-40B4-BE49-F238E27FC236}">
                  <a16:creationId xmlns:a16="http://schemas.microsoft.com/office/drawing/2014/main" id="{96ADE78F-0161-FE20-DFB5-A657C16ADDED}"/>
                </a:ext>
              </a:extLst>
            </p:cNvPr>
            <p:cNvSpPr/>
            <p:nvPr/>
          </p:nvSpPr>
          <p:spPr>
            <a:xfrm>
              <a:off x="981856" y="3570110"/>
              <a:ext cx="549362" cy="54936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45720" rIns="0" bIns="0" rtlCol="0" anchor="ctr"/>
            <a:lstStyle/>
            <a:p>
              <a:pPr algn="ctr"/>
              <a:r>
                <a:rPr lang="en-US" sz="2000" b="1" spc="300" dirty="0">
                  <a:latin typeface="+mj-lt"/>
                  <a:ea typeface="linea-basic-10" charset="0"/>
                  <a:cs typeface="linea-basic-10" charset="0"/>
                </a:rPr>
                <a:t>01</a:t>
              </a:r>
            </a:p>
          </p:txBody>
        </p:sp>
      </p:grpSp>
      <p:grpSp>
        <p:nvGrpSpPr>
          <p:cNvPr id="46" name="Group 11">
            <a:extLst>
              <a:ext uri="{FF2B5EF4-FFF2-40B4-BE49-F238E27FC236}">
                <a16:creationId xmlns:a16="http://schemas.microsoft.com/office/drawing/2014/main" id="{76375AF8-51AC-CEA0-B9A0-BAD076CCF61E}"/>
              </a:ext>
            </a:extLst>
          </p:cNvPr>
          <p:cNvGrpSpPr/>
          <p:nvPr/>
        </p:nvGrpSpPr>
        <p:grpSpPr>
          <a:xfrm>
            <a:off x="1198449" y="1230423"/>
            <a:ext cx="5282241" cy="549362"/>
            <a:chOff x="981856" y="3348884"/>
            <a:chExt cx="5282241" cy="549362"/>
          </a:xfrm>
        </p:grpSpPr>
        <p:sp>
          <p:nvSpPr>
            <p:cNvPr id="48" name="TextBox 13">
              <a:extLst>
                <a:ext uri="{FF2B5EF4-FFF2-40B4-BE49-F238E27FC236}">
                  <a16:creationId xmlns:a16="http://schemas.microsoft.com/office/drawing/2014/main" id="{8A1DCAD7-225B-A06A-8C5D-3632ED0C4A20}"/>
                </a:ext>
              </a:extLst>
            </p:cNvPr>
            <p:cNvSpPr txBox="1"/>
            <p:nvPr/>
          </p:nvSpPr>
          <p:spPr>
            <a:xfrm>
              <a:off x="1697206" y="3446129"/>
              <a:ext cx="4566891" cy="437043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nb-NO" sz="1400" b="1" dirty="0">
                  <a:solidFill>
                    <a:schemeClr val="bg2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Market trends, </a:t>
              </a:r>
              <a:r>
                <a:rPr lang="nb-NO" sz="1400" b="1" dirty="0" err="1">
                  <a:solidFill>
                    <a:schemeClr val="bg2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automotive</a:t>
              </a:r>
              <a:r>
                <a:rPr lang="nb-NO" sz="1400" b="1" dirty="0">
                  <a:solidFill>
                    <a:schemeClr val="bg2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 </a:t>
              </a:r>
              <a:r>
                <a:rPr lang="nb-NO" sz="1400" b="1" dirty="0" err="1">
                  <a:solidFill>
                    <a:schemeClr val="bg2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being</a:t>
              </a:r>
              <a:r>
                <a:rPr lang="nb-NO" sz="1400" b="1" dirty="0">
                  <a:solidFill>
                    <a:schemeClr val="bg2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 </a:t>
              </a:r>
              <a:r>
                <a:rPr lang="nb-NO" sz="1400" b="1" dirty="0" err="1">
                  <a:solidFill>
                    <a:schemeClr val="bg2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transformed</a:t>
              </a:r>
              <a:endParaRPr lang="nb-NO" sz="1400" b="1" dirty="0">
                <a:solidFill>
                  <a:schemeClr val="bg2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  <a:p>
              <a:pPr>
                <a:lnSpc>
                  <a:spcPct val="80000"/>
                </a:lnSpc>
              </a:pPr>
              <a:endParaRPr lang="en-US" sz="1400" b="1" dirty="0">
                <a:latin typeface="+mj-lt"/>
                <a:ea typeface="Roboto" charset="0"/>
                <a:cs typeface="Roboto" charset="0"/>
              </a:endParaRPr>
            </a:p>
          </p:txBody>
        </p:sp>
        <p:cxnSp>
          <p:nvCxnSpPr>
            <p:cNvPr id="49" name="Straight Connector 14">
              <a:extLst>
                <a:ext uri="{FF2B5EF4-FFF2-40B4-BE49-F238E27FC236}">
                  <a16:creationId xmlns:a16="http://schemas.microsoft.com/office/drawing/2014/main" id="{B2FD8692-9260-FD00-EEC1-33E4ACCA49A8}"/>
                </a:ext>
              </a:extLst>
            </p:cNvPr>
            <p:cNvCxnSpPr/>
            <p:nvPr/>
          </p:nvCxnSpPr>
          <p:spPr>
            <a:xfrm>
              <a:off x="1692324" y="3783311"/>
              <a:ext cx="343990" cy="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15">
              <a:extLst>
                <a:ext uri="{FF2B5EF4-FFF2-40B4-BE49-F238E27FC236}">
                  <a16:creationId xmlns:a16="http://schemas.microsoft.com/office/drawing/2014/main" id="{3FD087EC-5545-330C-C8E7-906FAF1EC24D}"/>
                </a:ext>
              </a:extLst>
            </p:cNvPr>
            <p:cNvSpPr/>
            <p:nvPr/>
          </p:nvSpPr>
          <p:spPr>
            <a:xfrm>
              <a:off x="981856" y="3348884"/>
              <a:ext cx="549362" cy="5493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45720" rIns="0" bIns="0" rtlCol="0" anchor="ctr"/>
            <a:lstStyle/>
            <a:p>
              <a:pPr algn="ctr"/>
              <a:r>
                <a:rPr lang="en-US" sz="2000" b="1" spc="300" dirty="0">
                  <a:latin typeface="Arial Black" panose="020B0604020202020204" pitchFamily="34" charset="0"/>
                  <a:ea typeface="linea-basic-10" charset="0"/>
                  <a:cs typeface="Arial Black" panose="020B0604020202020204" pitchFamily="34" charset="0"/>
                </a:rPr>
                <a:t>02</a:t>
              </a:r>
            </a:p>
          </p:txBody>
        </p:sp>
      </p:grpSp>
      <p:grpSp>
        <p:nvGrpSpPr>
          <p:cNvPr id="51" name="Group 16">
            <a:extLst>
              <a:ext uri="{FF2B5EF4-FFF2-40B4-BE49-F238E27FC236}">
                <a16:creationId xmlns:a16="http://schemas.microsoft.com/office/drawing/2014/main" id="{FD8DA53F-4332-12FF-EDA2-BF0341483D81}"/>
              </a:ext>
            </a:extLst>
          </p:cNvPr>
          <p:cNvGrpSpPr/>
          <p:nvPr/>
        </p:nvGrpSpPr>
        <p:grpSpPr>
          <a:xfrm>
            <a:off x="1205823" y="2241262"/>
            <a:ext cx="2808231" cy="549362"/>
            <a:chOff x="989230" y="3238272"/>
            <a:chExt cx="2808231" cy="549362"/>
          </a:xfrm>
        </p:grpSpPr>
        <p:sp>
          <p:nvSpPr>
            <p:cNvPr id="53" name="TextBox 18">
              <a:extLst>
                <a:ext uri="{FF2B5EF4-FFF2-40B4-BE49-F238E27FC236}">
                  <a16:creationId xmlns:a16="http://schemas.microsoft.com/office/drawing/2014/main" id="{A87AED0E-2C05-A355-1C7A-675329BFC69A}"/>
                </a:ext>
              </a:extLst>
            </p:cNvPr>
            <p:cNvSpPr txBox="1"/>
            <p:nvPr/>
          </p:nvSpPr>
          <p:spPr>
            <a:xfrm>
              <a:off x="1704580" y="3320769"/>
              <a:ext cx="2092881" cy="437043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nb-NO" sz="1400" dirty="0" err="1">
                  <a:solidFill>
                    <a:schemeClr val="bg2"/>
                  </a:solidFill>
                </a:rPr>
                <a:t>Implications</a:t>
              </a:r>
              <a:r>
                <a:rPr lang="nb-NO" sz="1400" dirty="0">
                  <a:solidFill>
                    <a:schemeClr val="bg2"/>
                  </a:solidFill>
                </a:rPr>
                <a:t> for Møller Bil</a:t>
              </a:r>
            </a:p>
            <a:p>
              <a:pPr>
                <a:lnSpc>
                  <a:spcPct val="80000"/>
                </a:lnSpc>
              </a:pPr>
              <a:endParaRPr lang="en-US" sz="1400" b="1" dirty="0">
                <a:latin typeface="+mj-lt"/>
                <a:ea typeface="Roboto" charset="0"/>
                <a:cs typeface="Roboto" charset="0"/>
              </a:endParaRPr>
            </a:p>
          </p:txBody>
        </p:sp>
        <p:cxnSp>
          <p:nvCxnSpPr>
            <p:cNvPr id="54" name="Straight Connector 19">
              <a:extLst>
                <a:ext uri="{FF2B5EF4-FFF2-40B4-BE49-F238E27FC236}">
                  <a16:creationId xmlns:a16="http://schemas.microsoft.com/office/drawing/2014/main" id="{AE634BF7-1F66-84DE-D1EB-F3808DC2BF7E}"/>
                </a:ext>
              </a:extLst>
            </p:cNvPr>
            <p:cNvCxnSpPr/>
            <p:nvPr/>
          </p:nvCxnSpPr>
          <p:spPr>
            <a:xfrm>
              <a:off x="1699698" y="3657951"/>
              <a:ext cx="343990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20">
              <a:extLst>
                <a:ext uri="{FF2B5EF4-FFF2-40B4-BE49-F238E27FC236}">
                  <a16:creationId xmlns:a16="http://schemas.microsoft.com/office/drawing/2014/main" id="{EBCB2B7E-A2A5-B9CE-C023-21D0BAFE29FF}"/>
                </a:ext>
              </a:extLst>
            </p:cNvPr>
            <p:cNvSpPr/>
            <p:nvPr/>
          </p:nvSpPr>
          <p:spPr>
            <a:xfrm>
              <a:off x="989230" y="3238272"/>
              <a:ext cx="549362" cy="54936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45720" rIns="0" bIns="0" rtlCol="0" anchor="ctr"/>
            <a:lstStyle/>
            <a:p>
              <a:pPr algn="ctr"/>
              <a:r>
                <a:rPr lang="en-US" sz="2000" b="1" spc="300" dirty="0">
                  <a:latin typeface="+mj-lt"/>
                  <a:ea typeface="linea-basic-10" charset="0"/>
                  <a:cs typeface="linea-basic-10" charset="0"/>
                </a:rPr>
                <a:t>03</a:t>
              </a:r>
            </a:p>
          </p:txBody>
        </p:sp>
      </p:grpSp>
      <p:grpSp>
        <p:nvGrpSpPr>
          <p:cNvPr id="56" name="Group 21">
            <a:extLst>
              <a:ext uri="{FF2B5EF4-FFF2-40B4-BE49-F238E27FC236}">
                <a16:creationId xmlns:a16="http://schemas.microsoft.com/office/drawing/2014/main" id="{FEF2FC2D-6A70-CB26-8FDF-B620540FA64E}"/>
              </a:ext>
            </a:extLst>
          </p:cNvPr>
          <p:cNvGrpSpPr/>
          <p:nvPr/>
        </p:nvGrpSpPr>
        <p:grpSpPr>
          <a:xfrm>
            <a:off x="1205823" y="3215228"/>
            <a:ext cx="2332779" cy="549362"/>
            <a:chOff x="989230" y="3090787"/>
            <a:chExt cx="2332779" cy="549362"/>
          </a:xfrm>
        </p:grpSpPr>
        <p:sp>
          <p:nvSpPr>
            <p:cNvPr id="58" name="TextBox 23">
              <a:extLst>
                <a:ext uri="{FF2B5EF4-FFF2-40B4-BE49-F238E27FC236}">
                  <a16:creationId xmlns:a16="http://schemas.microsoft.com/office/drawing/2014/main" id="{A2629B04-F055-3CE6-3C95-AC3FF33DE5CD}"/>
                </a:ext>
              </a:extLst>
            </p:cNvPr>
            <p:cNvSpPr txBox="1"/>
            <p:nvPr/>
          </p:nvSpPr>
          <p:spPr>
            <a:xfrm>
              <a:off x="1697205" y="3173284"/>
              <a:ext cx="1624804" cy="307777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 lvl="0">
                <a:defRPr/>
              </a:pPr>
              <a:r>
                <a:rPr lang="nb-NO" sz="1400" dirty="0">
                  <a:solidFill>
                    <a:schemeClr val="bg2"/>
                  </a:solidFill>
                </a:rPr>
                <a:t>«Must </a:t>
              </a:r>
              <a:r>
                <a:rPr lang="nb-NO" sz="1400" dirty="0" err="1">
                  <a:solidFill>
                    <a:schemeClr val="bg2"/>
                  </a:solidFill>
                </a:rPr>
                <a:t>win</a:t>
              </a:r>
              <a:r>
                <a:rPr lang="nb-NO" sz="1400" dirty="0">
                  <a:solidFill>
                    <a:schemeClr val="bg2"/>
                  </a:solidFill>
                </a:rPr>
                <a:t> </a:t>
              </a:r>
              <a:r>
                <a:rPr lang="nb-NO" sz="1400" dirty="0" err="1">
                  <a:solidFill>
                    <a:schemeClr val="bg2"/>
                  </a:solidFill>
                </a:rPr>
                <a:t>battles</a:t>
              </a:r>
              <a:r>
                <a:rPr lang="nb-NO" sz="1400" dirty="0">
                  <a:solidFill>
                    <a:schemeClr val="bg2"/>
                  </a:solidFill>
                </a:rPr>
                <a:t>» </a:t>
              </a:r>
            </a:p>
          </p:txBody>
        </p:sp>
        <p:cxnSp>
          <p:nvCxnSpPr>
            <p:cNvPr id="59" name="Straight Connector 24">
              <a:extLst>
                <a:ext uri="{FF2B5EF4-FFF2-40B4-BE49-F238E27FC236}">
                  <a16:creationId xmlns:a16="http://schemas.microsoft.com/office/drawing/2014/main" id="{DD0463C6-0B3C-3DBB-53CB-FA85E6BCC1C9}"/>
                </a:ext>
              </a:extLst>
            </p:cNvPr>
            <p:cNvCxnSpPr/>
            <p:nvPr/>
          </p:nvCxnSpPr>
          <p:spPr>
            <a:xfrm>
              <a:off x="1692323" y="3510466"/>
              <a:ext cx="343990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25">
              <a:extLst>
                <a:ext uri="{FF2B5EF4-FFF2-40B4-BE49-F238E27FC236}">
                  <a16:creationId xmlns:a16="http://schemas.microsoft.com/office/drawing/2014/main" id="{4B9EBA67-7F16-AAF5-C239-BAE1D4B2A414}"/>
                </a:ext>
              </a:extLst>
            </p:cNvPr>
            <p:cNvSpPr/>
            <p:nvPr/>
          </p:nvSpPr>
          <p:spPr>
            <a:xfrm>
              <a:off x="989230" y="3090787"/>
              <a:ext cx="549362" cy="54936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45720" rIns="0" bIns="0" rtlCol="0" anchor="ctr"/>
            <a:lstStyle/>
            <a:p>
              <a:pPr algn="ctr"/>
              <a:r>
                <a:rPr lang="en-US" sz="2000" b="1" spc="300" dirty="0">
                  <a:latin typeface="+mj-lt"/>
                  <a:ea typeface="linea-basic-10" charset="0"/>
                  <a:cs typeface="linea-basic-10" charset="0"/>
                </a:rPr>
                <a:t>04</a:t>
              </a:r>
            </a:p>
          </p:txBody>
        </p:sp>
      </p:grpSp>
      <p:grpSp>
        <p:nvGrpSpPr>
          <p:cNvPr id="61" name="Group 26">
            <a:extLst>
              <a:ext uri="{FF2B5EF4-FFF2-40B4-BE49-F238E27FC236}">
                <a16:creationId xmlns:a16="http://schemas.microsoft.com/office/drawing/2014/main" id="{EDD1D44A-E800-2407-23DE-5A77E2360027}"/>
              </a:ext>
            </a:extLst>
          </p:cNvPr>
          <p:cNvGrpSpPr/>
          <p:nvPr/>
        </p:nvGrpSpPr>
        <p:grpSpPr>
          <a:xfrm>
            <a:off x="1213197" y="4174445"/>
            <a:ext cx="2469356" cy="549362"/>
            <a:chOff x="981856" y="3570110"/>
            <a:chExt cx="2469356" cy="549362"/>
          </a:xfrm>
        </p:grpSpPr>
        <p:sp>
          <p:nvSpPr>
            <p:cNvPr id="63" name="TextBox 28">
              <a:extLst>
                <a:ext uri="{FF2B5EF4-FFF2-40B4-BE49-F238E27FC236}">
                  <a16:creationId xmlns:a16="http://schemas.microsoft.com/office/drawing/2014/main" id="{8D1F898B-141C-DD45-CA65-AC8621665EDD}"/>
                </a:ext>
              </a:extLst>
            </p:cNvPr>
            <p:cNvSpPr txBox="1"/>
            <p:nvPr/>
          </p:nvSpPr>
          <p:spPr>
            <a:xfrm>
              <a:off x="1704580" y="3647857"/>
              <a:ext cx="1746632" cy="307777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 lvl="0">
                <a:defRPr/>
              </a:pPr>
              <a:r>
                <a:rPr lang="nb-NO" sz="1400" dirty="0" err="1">
                  <a:solidFill>
                    <a:schemeClr val="bg2"/>
                  </a:solidFill>
                </a:rPr>
                <a:t>Why</a:t>
              </a:r>
              <a:r>
                <a:rPr lang="nb-NO" sz="1400" dirty="0">
                  <a:solidFill>
                    <a:schemeClr val="bg2"/>
                  </a:solidFill>
                </a:rPr>
                <a:t> </a:t>
              </a:r>
              <a:r>
                <a:rPr lang="nb-NO" sz="1400" dirty="0" err="1">
                  <a:solidFill>
                    <a:schemeClr val="bg2"/>
                  </a:solidFill>
                </a:rPr>
                <a:t>we</a:t>
              </a:r>
              <a:r>
                <a:rPr lang="nb-NO" sz="1400" dirty="0">
                  <a:solidFill>
                    <a:schemeClr val="bg2"/>
                  </a:solidFill>
                </a:rPr>
                <a:t> </a:t>
              </a:r>
              <a:r>
                <a:rPr lang="nb-NO" sz="1400" dirty="0" err="1">
                  <a:solidFill>
                    <a:schemeClr val="bg2"/>
                  </a:solidFill>
                </a:rPr>
                <a:t>will</a:t>
              </a:r>
              <a:r>
                <a:rPr lang="nb-NO" sz="1400" dirty="0">
                  <a:solidFill>
                    <a:schemeClr val="bg2"/>
                  </a:solidFill>
                </a:rPr>
                <a:t> </a:t>
              </a:r>
              <a:r>
                <a:rPr lang="nb-NO" sz="1400" dirty="0" err="1">
                  <a:solidFill>
                    <a:schemeClr val="bg2"/>
                  </a:solidFill>
                </a:rPr>
                <a:t>succeed</a:t>
              </a:r>
              <a:endParaRPr lang="nb-NO" sz="1400" dirty="0">
                <a:solidFill>
                  <a:schemeClr val="bg2"/>
                </a:solidFill>
              </a:endParaRPr>
            </a:p>
          </p:txBody>
        </p:sp>
        <p:cxnSp>
          <p:nvCxnSpPr>
            <p:cNvPr id="64" name="Straight Connector 29">
              <a:extLst>
                <a:ext uri="{FF2B5EF4-FFF2-40B4-BE49-F238E27FC236}">
                  <a16:creationId xmlns:a16="http://schemas.microsoft.com/office/drawing/2014/main" id="{7CB5CAD8-F50B-FC8F-F8F6-3D670EAFB24F}"/>
                </a:ext>
              </a:extLst>
            </p:cNvPr>
            <p:cNvCxnSpPr/>
            <p:nvPr/>
          </p:nvCxnSpPr>
          <p:spPr>
            <a:xfrm>
              <a:off x="1699698" y="3985039"/>
              <a:ext cx="343990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30">
              <a:extLst>
                <a:ext uri="{FF2B5EF4-FFF2-40B4-BE49-F238E27FC236}">
                  <a16:creationId xmlns:a16="http://schemas.microsoft.com/office/drawing/2014/main" id="{66FAE96B-5283-46F6-C813-F2957A5535CA}"/>
                </a:ext>
              </a:extLst>
            </p:cNvPr>
            <p:cNvSpPr/>
            <p:nvPr/>
          </p:nvSpPr>
          <p:spPr>
            <a:xfrm>
              <a:off x="981856" y="3570110"/>
              <a:ext cx="549362" cy="54936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45720" rIns="0" bIns="0" rtlCol="0" anchor="ctr"/>
            <a:lstStyle/>
            <a:p>
              <a:pPr algn="ctr"/>
              <a:r>
                <a:rPr lang="en-US" sz="2000" b="1" spc="300" dirty="0">
                  <a:latin typeface="+mj-lt"/>
                  <a:ea typeface="linea-basic-10" charset="0"/>
                  <a:cs typeface="linea-basic-10" charset="0"/>
                </a:rPr>
                <a:t>05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9623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42DC27-768A-402E-9DD8-CA93CF391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4E1907-A3E7-4A04-8ECF-B004AD0E6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F7FE93-AD89-4754-8603-4F8A6D62D7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10816B-5605-4D2E-82FE-219A8078C6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50034-D99C-478E-8B9A-C010717D6C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171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EFE7C-5E7B-43F8-8E92-977A9CC64412}" type="slidenum">
              <a:rPr kumimoji="0" lang="nb-NO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71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650" name="Picture 2" descr="Six essential stages of digital transformation">
            <a:extLst>
              <a:ext uri="{FF2B5EF4-FFF2-40B4-BE49-F238E27FC236}">
                <a16:creationId xmlns:a16="http://schemas.microsoft.com/office/drawing/2014/main" id="{E3AD1658-9B1E-43F4-9050-E5ADF571E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8" b="3165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BFEC3D12-D0D8-4452-399F-278A63532ACD}"/>
              </a:ext>
            </a:extLst>
          </p:cNvPr>
          <p:cNvSpPr/>
          <p:nvPr/>
        </p:nvSpPr>
        <p:spPr>
          <a:xfrm>
            <a:off x="0" y="-66368"/>
            <a:ext cx="9144000" cy="5209868"/>
          </a:xfrm>
          <a:prstGeom prst="rect">
            <a:avLst/>
          </a:prstGeom>
          <a:solidFill>
            <a:schemeClr val="accent6">
              <a:lumMod val="2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400" err="1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DC9BFC9E-4782-485B-A2C2-DAFD9EA4CC7E}"/>
              </a:ext>
            </a:extLst>
          </p:cNvPr>
          <p:cNvSpPr txBox="1">
            <a:spLocks/>
          </p:cNvSpPr>
          <p:nvPr/>
        </p:nvSpPr>
        <p:spPr>
          <a:xfrm>
            <a:off x="1210988" y="1949979"/>
            <a:ext cx="6853149" cy="13295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24" indent="-171424" algn="l" defTabSz="685697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273" indent="-171424" algn="l" defTabSz="685697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121" indent="-171424" algn="l" defTabSz="685697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99970" indent="-171424" algn="l" defTabSz="685697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2819" indent="-171424" algn="l" defTabSz="685697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667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516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364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213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697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FF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We</a:t>
            </a:r>
            <a:r>
              <a:rPr kumimoji="0" lang="nb-NO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kumimoji="0" lang="nb-NO" sz="24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are</a:t>
            </a:r>
            <a:r>
              <a:rPr kumimoji="0" lang="nb-NO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kumimoji="0" lang="nb-NO" sz="24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facing</a:t>
            </a:r>
            <a:r>
              <a:rPr kumimoji="0" lang="nb-NO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kumimoji="0" lang="nb-NO" sz="24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several</a:t>
            </a:r>
            <a:r>
              <a:rPr kumimoji="0" lang="nb-NO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kumimoji="0" lang="nb-NO" sz="24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transformations</a:t>
            </a:r>
            <a:r>
              <a:rPr kumimoji="0" lang="nb-NO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br>
              <a:rPr kumimoji="0" lang="nb-NO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kumimoji="0" lang="nb-NO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in parallell – giving </a:t>
            </a:r>
            <a:r>
              <a:rPr kumimoji="0" lang="nb-NO" sz="24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us</a:t>
            </a:r>
            <a:r>
              <a:rPr kumimoji="0" lang="nb-NO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kumimoji="0" lang="nb-NO" sz="24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new</a:t>
            </a:r>
            <a:r>
              <a:rPr kumimoji="0" lang="nb-NO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kumimoji="0" lang="nb-NO" sz="24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opportunities</a:t>
            </a:r>
            <a:r>
              <a:rPr lang="nb-NO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, </a:t>
            </a:r>
            <a:r>
              <a:rPr lang="nb-NO" sz="2400" b="1" dirty="0" err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but</a:t>
            </a:r>
            <a:r>
              <a:rPr lang="nb-NO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nb-NO" sz="2400" b="1" dirty="0" err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we</a:t>
            </a:r>
            <a:r>
              <a:rPr lang="nb-NO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must </a:t>
            </a:r>
            <a:r>
              <a:rPr lang="nb-NO" sz="2400" b="1" dirty="0" err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change</a:t>
            </a:r>
            <a:r>
              <a:rPr lang="nb-NO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and </a:t>
            </a:r>
            <a:r>
              <a:rPr lang="nb-NO" sz="2400" b="1" dirty="0" err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take</a:t>
            </a:r>
            <a:r>
              <a:rPr lang="nb-NO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nb-NO" sz="2400" b="1" dirty="0" err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advantage</a:t>
            </a:r>
            <a:r>
              <a:rPr lang="nb-NO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from </a:t>
            </a:r>
            <a:r>
              <a:rPr lang="nb-NO" sz="2400" b="1" dirty="0" err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them</a:t>
            </a:r>
            <a:endParaRPr kumimoji="0" lang="nb-NO" sz="24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0" name="Bilde 13">
            <a:extLst>
              <a:ext uri="{FF2B5EF4-FFF2-40B4-BE49-F238E27FC236}">
                <a16:creationId xmlns:a16="http://schemas.microsoft.com/office/drawing/2014/main" id="{44D5C3BE-B23C-9183-9C37-23CD9ADB7A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10" y="1654933"/>
            <a:ext cx="918043" cy="6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806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90713" y="1114635"/>
            <a:ext cx="2162175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nb-NO" sz="1600" b="1" dirty="0"/>
              <a:t>Technology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05000" y="1397405"/>
            <a:ext cx="3268485" cy="97687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1450" indent="-171450" defTabSz="457178">
              <a:spcBef>
                <a:spcPts val="300"/>
              </a:spcBef>
              <a:buClr>
                <a:srgbClr val="1C2666"/>
              </a:buClr>
              <a:buFont typeface="Wingdings" panose="05000000000000000000" pitchFamily="2" charset="2"/>
              <a:buChar char="§"/>
              <a:defRPr/>
            </a:pPr>
            <a:r>
              <a:rPr lang="nb-NO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  <a:t>Autonomous</a:t>
            </a:r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  <a:t> </a:t>
            </a:r>
            <a:r>
              <a:rPr lang="nb-NO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  <a:t>cars</a:t>
            </a:r>
            <a:endParaRPr lang="nb-NO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</a:endParaRPr>
          </a:p>
          <a:p>
            <a:pPr marL="171450" indent="-171450" defTabSz="457178">
              <a:spcBef>
                <a:spcPts val="300"/>
              </a:spcBef>
              <a:buClr>
                <a:srgbClr val="1C2666"/>
              </a:buClr>
              <a:buFont typeface="Wingdings" panose="05000000000000000000" pitchFamily="2" charset="2"/>
              <a:buChar char="§"/>
              <a:defRPr/>
            </a:pPr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  <a:t>Connectivity </a:t>
            </a:r>
            <a:r>
              <a:rPr lang="nb-NO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  <a:t>coming</a:t>
            </a:r>
            <a:endParaRPr lang="nb-NO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</a:endParaRPr>
          </a:p>
          <a:p>
            <a:pPr marL="171450" indent="-171450" defTabSz="457178">
              <a:spcBef>
                <a:spcPts val="300"/>
              </a:spcBef>
              <a:buClr>
                <a:srgbClr val="1C2666"/>
              </a:buClr>
              <a:buFont typeface="Wingdings" panose="05000000000000000000" pitchFamily="2" charset="2"/>
              <a:buChar char="§"/>
              <a:defRPr/>
            </a:pPr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  <a:t>EVs and </a:t>
            </a:r>
            <a:r>
              <a:rPr lang="nb-NO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  <a:t>Aftersales</a:t>
            </a:r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  <a:t> </a:t>
            </a:r>
            <a:r>
              <a:rPr lang="nb-NO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  <a:t>drop</a:t>
            </a:r>
            <a:endParaRPr lang="nb-NO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</a:endParaRPr>
          </a:p>
          <a:p>
            <a:pPr>
              <a:lnSpc>
                <a:spcPct val="130000"/>
              </a:lnSpc>
            </a:pP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83868" y="1114635"/>
            <a:ext cx="2162175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nb-NO" sz="1600" b="1" dirty="0" err="1"/>
              <a:t>Competition</a:t>
            </a:r>
            <a:r>
              <a:rPr lang="nb-NO" sz="1600" b="1" dirty="0"/>
              <a:t> arena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98156" y="1433741"/>
            <a:ext cx="2151143" cy="97687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1450" indent="-171450" defTabSz="457178">
              <a:spcBef>
                <a:spcPts val="300"/>
              </a:spcBef>
              <a:buClr>
                <a:srgbClr val="1C2666"/>
              </a:buClr>
              <a:buFont typeface="Wingdings" panose="05000000000000000000" pitchFamily="2" charset="2"/>
              <a:buChar char="§"/>
              <a:defRPr/>
            </a:pPr>
            <a:r>
              <a:rPr lang="nn-NO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  <a:t>Retail </a:t>
            </a:r>
            <a:r>
              <a:rPr lang="nn-NO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  <a:t>consolidation</a:t>
            </a:r>
            <a:endParaRPr lang="nn-NO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</a:endParaRPr>
          </a:p>
          <a:p>
            <a:pPr marL="171450" indent="-171450" defTabSz="457178">
              <a:spcBef>
                <a:spcPts val="300"/>
              </a:spcBef>
              <a:buClr>
                <a:srgbClr val="1C2666"/>
              </a:buClr>
              <a:buFont typeface="Wingdings" panose="05000000000000000000" pitchFamily="2" charset="2"/>
              <a:buChar char="§"/>
              <a:defRPr/>
            </a:pPr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  <a:t>New brands </a:t>
            </a:r>
            <a:r>
              <a:rPr lang="nb-NO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  <a:t>entering</a:t>
            </a:r>
            <a:endParaRPr lang="nb-NO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</a:endParaRPr>
          </a:p>
          <a:p>
            <a:pPr marL="171450" indent="-171450" defTabSz="457178">
              <a:spcBef>
                <a:spcPts val="300"/>
              </a:spcBef>
              <a:buClr>
                <a:srgbClr val="1C2666"/>
              </a:buClr>
              <a:buFont typeface="Wingdings" panose="05000000000000000000" pitchFamily="2" charset="2"/>
              <a:buChar char="§"/>
              <a:defRPr/>
            </a:pPr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  <a:t>New </a:t>
            </a:r>
            <a:r>
              <a:rPr lang="nb-NO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  <a:t>players</a:t>
            </a:r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  <a:t> </a:t>
            </a:r>
            <a:r>
              <a:rPr lang="nb-NO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  <a:t>attacking</a:t>
            </a:r>
            <a:endParaRPr lang="nb-NO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</a:endParaRPr>
          </a:p>
          <a:p>
            <a:pPr marL="128588" indent="-128588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90713" y="3577098"/>
            <a:ext cx="2162175" cy="282770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nb-NO" sz="1600" b="1" dirty="0" err="1"/>
              <a:t>Future</a:t>
            </a:r>
            <a:r>
              <a:rPr lang="nb-NO" sz="1600" b="1" dirty="0"/>
              <a:t> </a:t>
            </a:r>
            <a:r>
              <a:rPr lang="nb-NO" sz="1600" b="1" dirty="0" err="1"/>
              <a:t>retailer</a:t>
            </a:r>
            <a:endParaRPr lang="nb-NO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586952" y="3859868"/>
            <a:ext cx="2503619" cy="669414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marL="171450" indent="-171450" defTabSz="457178">
              <a:spcBef>
                <a:spcPts val="300"/>
              </a:spcBef>
              <a:buClr>
                <a:srgbClr val="1C2666"/>
              </a:buClr>
              <a:buFont typeface="Wingdings" panose="05000000000000000000" pitchFamily="2" charset="2"/>
              <a:buChar char="§"/>
              <a:defRPr/>
            </a:pPr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  <a:t>Agent </a:t>
            </a:r>
            <a:r>
              <a:rPr lang="nb-NO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  <a:t>model</a:t>
            </a:r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  <a:t> </a:t>
            </a:r>
            <a:r>
              <a:rPr lang="nb-NO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  <a:t>already</a:t>
            </a:r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  <a:t> </a:t>
            </a:r>
            <a:r>
              <a:rPr lang="nb-NO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  <a:t>here</a:t>
            </a:r>
            <a:endParaRPr lang="nb-NO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</a:endParaRPr>
          </a:p>
          <a:p>
            <a:pPr marL="171450" indent="-171450" defTabSz="457178">
              <a:spcBef>
                <a:spcPts val="300"/>
              </a:spcBef>
              <a:buClr>
                <a:srgbClr val="1C2666"/>
              </a:buClr>
              <a:buFont typeface="Wingdings" panose="05000000000000000000" pitchFamily="2" charset="2"/>
              <a:buChar char="§"/>
              <a:defRPr/>
            </a:pPr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  <a:t>New store formats</a:t>
            </a:r>
          </a:p>
          <a:p>
            <a:pPr marL="171450" indent="-171450" defTabSz="457178">
              <a:spcBef>
                <a:spcPts val="300"/>
              </a:spcBef>
              <a:buClr>
                <a:srgbClr val="1C2666"/>
              </a:buClr>
              <a:buFont typeface="Wingdings" panose="05000000000000000000" pitchFamily="2" charset="2"/>
              <a:buChar char="§"/>
              <a:defRPr/>
            </a:pPr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  <a:t>New </a:t>
            </a:r>
            <a:r>
              <a:rPr lang="nb-NO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  <a:t>distribution</a:t>
            </a:r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  <a:t> </a:t>
            </a:r>
            <a:r>
              <a:rPr lang="nb-NO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  <a:t>models</a:t>
            </a:r>
            <a:endParaRPr lang="nb-NO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</a:endParaRPr>
          </a:p>
          <a:p>
            <a:pPr>
              <a:lnSpc>
                <a:spcPct val="130000"/>
              </a:lnSpc>
            </a:pP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83868" y="3577098"/>
            <a:ext cx="2711687" cy="282770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nb-NO" sz="1600" b="1" dirty="0" err="1"/>
              <a:t>Customers</a:t>
            </a:r>
            <a:r>
              <a:rPr lang="nb-NO" sz="1600" b="1" dirty="0"/>
              <a:t> and </a:t>
            </a:r>
            <a:r>
              <a:rPr lang="nb-NO" sz="1600" b="1" dirty="0" err="1"/>
              <a:t>society</a:t>
            </a:r>
            <a:endParaRPr lang="nb-NO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398156" y="3859868"/>
            <a:ext cx="2503619" cy="669414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marL="171450" indent="-171450" defTabSz="457178">
              <a:spcBef>
                <a:spcPts val="300"/>
              </a:spcBef>
              <a:buClr>
                <a:srgbClr val="1C2666"/>
              </a:buClr>
              <a:buFont typeface="Wingdings" panose="05000000000000000000" pitchFamily="2" charset="2"/>
              <a:buChar char="§"/>
              <a:defRPr/>
            </a:pPr>
            <a:r>
              <a:rPr lang="nb-NO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  <a:t>Sustainability</a:t>
            </a:r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  <a:t> – used parts and </a:t>
            </a:r>
            <a:r>
              <a:rPr lang="nb-NO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  <a:t>battery</a:t>
            </a:r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  <a:t> </a:t>
            </a:r>
            <a:r>
              <a:rPr lang="nb-NO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  <a:t>repair</a:t>
            </a:r>
            <a:endParaRPr lang="nb-NO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</a:endParaRPr>
          </a:p>
          <a:p>
            <a:pPr marL="171450" indent="-171450" defTabSz="457178">
              <a:spcBef>
                <a:spcPts val="300"/>
              </a:spcBef>
              <a:buClr>
                <a:srgbClr val="1C2666"/>
              </a:buClr>
              <a:buFont typeface="Wingdings" panose="05000000000000000000" pitchFamily="2" charset="2"/>
              <a:buChar char="§"/>
              <a:defRPr/>
            </a:pPr>
            <a:r>
              <a:rPr lang="nb-NO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  <a:t>Cars</a:t>
            </a:r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  <a:t> in </a:t>
            </a:r>
            <a:r>
              <a:rPr lang="nb-NO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  <a:t>cities</a:t>
            </a:r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  <a:t> and </a:t>
            </a:r>
            <a:r>
              <a:rPr lang="nb-NO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  <a:t>society</a:t>
            </a:r>
            <a:endParaRPr lang="nb-NO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</a:endParaRPr>
          </a:p>
          <a:p>
            <a:pPr marL="171450" indent="-171450" defTabSz="457178">
              <a:spcBef>
                <a:spcPts val="300"/>
              </a:spcBef>
              <a:buClr>
                <a:srgbClr val="1C2666"/>
              </a:buClr>
              <a:buFont typeface="Wingdings" panose="05000000000000000000" pitchFamily="2" charset="2"/>
              <a:buChar char="§"/>
              <a:defRPr/>
            </a:pPr>
            <a:r>
              <a:rPr lang="nb-NO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  <a:t>Shared</a:t>
            </a:r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  <a:t> </a:t>
            </a:r>
            <a:r>
              <a:rPr lang="nb-NO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  <a:t>mobility</a:t>
            </a:r>
            <a:endParaRPr lang="nb-NO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</a:endParaRPr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C4BE8A1D-16B2-864A-BC16-4148F68823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59474" y="551754"/>
            <a:ext cx="387048" cy="387048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A6916152-A450-A34A-AC7D-5FE8D89554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86546" y="2951493"/>
            <a:ext cx="504919" cy="504919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15B0D64F-7A52-134D-BDFC-1E958AD217A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398155" y="551754"/>
            <a:ext cx="432150" cy="432150"/>
          </a:xfrm>
          <a:prstGeom prst="rect">
            <a:avLst/>
          </a:prstGeom>
        </p:spPr>
      </p:pic>
      <p:pic>
        <p:nvPicPr>
          <p:cNvPr id="23" name="Bilde 22">
            <a:extLst>
              <a:ext uri="{FF2B5EF4-FFF2-40B4-BE49-F238E27FC236}">
                <a16:creationId xmlns:a16="http://schemas.microsoft.com/office/drawing/2014/main" id="{3847F546-13B5-C34C-A114-A3D42A42D1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5514" y="2996613"/>
            <a:ext cx="504919" cy="504919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7089DD5-D440-E7FA-2E06-1CCDEFBBFA90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r="17500"/>
          <a:stretch>
            <a:fillRect/>
          </a:stretch>
        </p:blipFill>
        <p:spPr bwMode="auto">
          <a:xfrm>
            <a:off x="48445" y="0"/>
            <a:ext cx="22288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3FD775-7F4A-45C4-910F-E73C016053BE}"/>
              </a:ext>
            </a:extLst>
          </p:cNvPr>
          <p:cNvSpPr txBox="1"/>
          <p:nvPr/>
        </p:nvSpPr>
        <p:spPr>
          <a:xfrm>
            <a:off x="3286190" y="294576"/>
            <a:ext cx="2228849" cy="215207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92500" lnSpcReduction="10000"/>
          </a:bodyPr>
          <a:lstStyle/>
          <a:p>
            <a:pPr marR="0" algn="l" defTabSz="685697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FF"/>
              </a:buClr>
              <a:buSzTx/>
              <a:tabLst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Trends </a:t>
            </a:r>
            <a:r>
              <a:rPr kumimoji="0" lang="nb-NO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affecting</a:t>
            </a: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b-NO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automotive</a:t>
            </a:r>
            <a:endParaRPr kumimoji="0" lang="nb-NO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079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27581" y="422496"/>
            <a:ext cx="6584495" cy="4247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nb-NO" sz="2400" b="1" dirty="0"/>
              <a:t>Who </a:t>
            </a:r>
            <a:r>
              <a:rPr lang="nb-NO" sz="2400" b="1" dirty="0" err="1"/>
              <a:t>will</a:t>
            </a:r>
            <a:r>
              <a:rPr lang="nb-NO" sz="2400" b="1" dirty="0"/>
              <a:t> </a:t>
            </a:r>
            <a:r>
              <a:rPr lang="nb-NO" sz="2400" b="1" dirty="0" err="1"/>
              <a:t>challenge</a:t>
            </a:r>
            <a:r>
              <a:rPr lang="nb-NO" sz="2400" b="1" dirty="0"/>
              <a:t> </a:t>
            </a:r>
            <a:r>
              <a:rPr lang="nb-NO" sz="2400" b="1" dirty="0" err="1"/>
              <a:t>the</a:t>
            </a:r>
            <a:r>
              <a:rPr lang="nb-NO" sz="2400" b="1" dirty="0"/>
              <a:t> </a:t>
            </a:r>
            <a:r>
              <a:rPr lang="nb-NO" sz="2400" b="1" dirty="0" err="1"/>
              <a:t>automotive</a:t>
            </a:r>
            <a:r>
              <a:rPr lang="nb-NO" sz="2400" b="1" dirty="0"/>
              <a:t> </a:t>
            </a:r>
            <a:r>
              <a:rPr lang="nb-NO" sz="2400" b="1" dirty="0" err="1"/>
              <a:t>retailers</a:t>
            </a:r>
            <a:r>
              <a:rPr lang="nb-NO" sz="2400" b="1" dirty="0"/>
              <a:t>?</a:t>
            </a:r>
            <a:endParaRPr lang="en-US" sz="900" b="1" dirty="0">
              <a:latin typeface="+mj-lt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1741760"/>
            <a:ext cx="1396100" cy="2478381"/>
          </a:xfrm>
          <a:solidFill>
            <a:schemeClr val="tx1"/>
          </a:solidFill>
        </p:spPr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09383" y="1741760"/>
            <a:ext cx="1396100" cy="2478381"/>
          </a:xfrm>
          <a:solidFill>
            <a:srgbClr val="1B1312"/>
          </a:solidFill>
        </p:spPr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129680" y="1741760"/>
            <a:ext cx="1396100" cy="2478381"/>
          </a:xfrm>
          <a:solidFill>
            <a:schemeClr val="tx1"/>
          </a:solidFill>
        </p:spPr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4744214" y="1741760"/>
            <a:ext cx="1396100" cy="2478381"/>
          </a:xfrm>
          <a:solidFill>
            <a:srgbClr val="C92C2F"/>
          </a:solidFill>
        </p:spPr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253597" y="1741760"/>
            <a:ext cx="1396100" cy="2478381"/>
          </a:xfrm>
          <a:solidFill>
            <a:srgbClr val="1C5DFF"/>
          </a:solidFill>
        </p:spPr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7762980" y="1741760"/>
            <a:ext cx="1396100" cy="2478381"/>
          </a:xfrm>
          <a:solidFill>
            <a:srgbClr val="D60665"/>
          </a:solidFill>
        </p:spPr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5D6DB87F-6609-557F-F222-A4A6B7C1E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780" y="2593298"/>
            <a:ext cx="820923" cy="82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Netflix isn't changing its logo, but has a new icon - The Verge">
            <a:extLst>
              <a:ext uri="{FF2B5EF4-FFF2-40B4-BE49-F238E27FC236}">
                <a16:creationId xmlns:a16="http://schemas.microsoft.com/office/drawing/2014/main" id="{9AC1B227-5280-FFAD-79FE-DB8B18FDA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84" y="2562177"/>
            <a:ext cx="908373" cy="90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Uber's new logo is just the word 'Uber' | Mashable">
            <a:extLst>
              <a:ext uri="{FF2B5EF4-FFF2-40B4-BE49-F238E27FC236}">
                <a16:creationId xmlns:a16="http://schemas.microsoft.com/office/drawing/2014/main" id="{17D37653-F844-2445-A5E6-C05B59180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64" y="2772904"/>
            <a:ext cx="860853" cy="48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Review: Is Hotels.com Rewards better than hotel loyalty schemes?">
            <a:extLst>
              <a:ext uri="{FF2B5EF4-FFF2-40B4-BE49-F238E27FC236}">
                <a16:creationId xmlns:a16="http://schemas.microsoft.com/office/drawing/2014/main" id="{FE4312C4-A1E5-2583-B82C-E18C389E2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871" y="2593299"/>
            <a:ext cx="1361604" cy="71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Flyttebil - Husleie.no">
            <a:extLst>
              <a:ext uri="{FF2B5EF4-FFF2-40B4-BE49-F238E27FC236}">
                <a16:creationId xmlns:a16="http://schemas.microsoft.com/office/drawing/2014/main" id="{C5AC18C4-7247-2FD2-9C24-8C93157E6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869" y="2413416"/>
            <a:ext cx="1283533" cy="128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foodora logo – GigWatch">
            <a:extLst>
              <a:ext uri="{FF2B5EF4-FFF2-40B4-BE49-F238E27FC236}">
                <a16:creationId xmlns:a16="http://schemas.microsoft.com/office/drawing/2014/main" id="{7384D4A7-6C78-146A-A46A-2CBDF0D5E1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5" r="23115"/>
          <a:stretch/>
        </p:blipFill>
        <p:spPr bwMode="auto">
          <a:xfrm>
            <a:off x="7877329" y="2398427"/>
            <a:ext cx="1192243" cy="115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3161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7037&quot;&gt;&lt;version val=&quot;32674&quot;/&gt;&lt;CPresentation id=&quot;1&quot;&gt;&lt;m_precDefaultNumber&gt;&lt;m_yearfmt&gt;&lt;begin val=&quot;0&quot;/&gt;&lt;end val=&quot;4&quot;/&gt;&lt;/m_yearfmt&gt;&lt;/m_precDefaultNumber&gt;&lt;m_precDefaultPercent&gt;&lt;m_yearfmt&gt;&lt;begin val=&quot;0&quot;/&gt;&lt;end val=&quot;4&quot;/&gt;&lt;/m_yearfmt&gt;&lt;/m_precDefaultPercent&gt;&lt;m_precDefaultDate&gt;&lt;m_yearfmt&gt;&lt;begin val=&quot;0&quot;/&gt;&lt;end val=&quot;4&quot;/&gt;&lt;/m_yearfmt&gt;&lt;/m_precDefaultDate&gt;&lt;m_precDefaultDay&gt;&lt;m_bNumberIsYear val=&quot;0&quot;/&gt;&lt;m_strFormatTime&gt;%#d&lt;/m_strFormatTime&gt;&lt;m_yearfmt&gt;&lt;begin val=&quot;0&quot;/&gt;&lt;end val=&quot;4&quot;/&gt;&lt;/m_yearfmt&gt;&lt;/m_precDefaultDay&gt;&lt;m_precDefaultWeek&gt;&lt;m_bNumberIsYear val=&quot;0&quot;/&gt;&lt;m_strFormatTime&gt;%4&lt;/m_strFormatTime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bNumberIsYear val=&quot;0&quot;/&gt;&lt;m_strFormatTime&gt;%Y&lt;/m_strFormatTime&gt;&lt;m_yearfmt&gt;&lt;begin val=&quot;0&quot;/&gt;&lt;end val=&quot;0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UT46NiSkZS_R2A5KL06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pwbn0P7cRggRxz0Jjx8V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2fkqr.JBjh0FRAf5xyV_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m6WMV.kJkoE3Kv0czuo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a9b5J4aRlNQoDYY9crm5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DikD8s.S22e1TWJywDWZ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Tezva8J2D7Co4GmCrWlF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VAantXV7H2k2g7yzIqm.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DN.xhmE9GuW.xLp5Y6pz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KKd_4OJ_AMCWgBXp9yG7A"/>
</p:tagLst>
</file>

<file path=ppt/theme/theme1.xml><?xml version="1.0" encoding="utf-8"?>
<a:theme xmlns:a="http://schemas.openxmlformats.org/drawingml/2006/main" name="Møller Mobility Group">
  <a:themeElements>
    <a:clrScheme name="Mølle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00FF"/>
      </a:accent1>
      <a:accent2>
        <a:srgbClr val="6565FF"/>
      </a:accent2>
      <a:accent3>
        <a:srgbClr val="9999FE"/>
      </a:accent3>
      <a:accent4>
        <a:srgbClr val="CCCCFF"/>
      </a:accent4>
      <a:accent5>
        <a:srgbClr val="A5A5A5"/>
      </a:accent5>
      <a:accent6>
        <a:srgbClr val="D8D8D8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44546A"/>
        </a:solidFill>
        <a:ln>
          <a:noFill/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rmAutofit/>
      </a:bodyPr>
      <a:lstStyle>
        <a:defPPr marL="171424" marR="0" indent="-171424" algn="l" defTabSz="685697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00FF"/>
          </a:buClr>
          <a:buSzTx/>
          <a:buFont typeface="Wingdings" panose="05000000000000000000" pitchFamily="2" charset="2"/>
          <a:buChar char="§"/>
          <a:tabLst/>
          <a:defRPr kumimoji="0" sz="1400" b="0" i="0" u="none" strike="noStrike" kern="120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Arial" panose="020B0604020202020204" pitchFamily="34" charset="0"/>
            <a:ea typeface="+mn-ea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øller_Bil_PPT.potx" id="{414DD28D-9B68-4511-9291-01769E320FF3}" vid="{4B3A1C0D-9B00-437D-BD4C-59FDD678C2C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56a59c9-8576-4276-80a2-d143547be2f6">
      <UserInfo>
        <DisplayName>Stein Are Olsen</DisplayName>
        <AccountId>13</AccountId>
        <AccountType/>
      </UserInfo>
      <UserInfo>
        <DisplayName>Sverre Helno</DisplayName>
        <AccountId>10</AccountId>
        <AccountType/>
      </UserInfo>
    </SharedWithUsers>
    <lcf76f155ced4ddcb4097134ff3c332f xmlns="78744c05-9996-4763-b300-7f5396c546a7">
      <Terms xmlns="http://schemas.microsoft.com/office/infopath/2007/PartnerControls"/>
    </lcf76f155ced4ddcb4097134ff3c332f>
    <TaxCatchAll xmlns="b56a59c9-8576-4276-80a2-d143547be2f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45F02492F59C429DB1B51D5E55269E" ma:contentTypeVersion="16" ma:contentTypeDescription="Create a new document." ma:contentTypeScope="" ma:versionID="b661fa0434511f4e6ef007882117c722">
  <xsd:schema xmlns:xsd="http://www.w3.org/2001/XMLSchema" xmlns:xs="http://www.w3.org/2001/XMLSchema" xmlns:p="http://schemas.microsoft.com/office/2006/metadata/properties" xmlns:ns2="78744c05-9996-4763-b300-7f5396c546a7" xmlns:ns3="b56a59c9-8576-4276-80a2-d143547be2f6" targetNamespace="http://schemas.microsoft.com/office/2006/metadata/properties" ma:root="true" ma:fieldsID="c34edb97b6e22e098fc22206a0e2a811" ns2:_="" ns3:_="">
    <xsd:import namespace="78744c05-9996-4763-b300-7f5396c546a7"/>
    <xsd:import namespace="b56a59c9-8576-4276-80a2-d143547be2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744c05-9996-4763-b300-7f5396c546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efecde7-275d-430a-b170-a26676f4a01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6a59c9-8576-4276-80a2-d143547be2f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49a6438-42af-4fec-8007-8bba5edd3030}" ma:internalName="TaxCatchAll" ma:showField="CatchAllData" ma:web="b56a59c9-8576-4276-80a2-d143547be2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C69EB26-B136-4425-A389-5D1CE0B0A6B5}">
  <ds:schemaRefs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elements/1.1/"/>
    <ds:schemaRef ds:uri="6079b1b5-4a7d-4808-aeba-8ab04bcad297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93d9a2d8-1fc7-4e2d-b73a-a239afd2e893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5E7786A-1BA1-4A77-878A-9F1E6E1F25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2D1C73F-766F-4D78-BF7D-F0973897D109}"/>
</file>

<file path=docProps/app.xml><?xml version="1.0" encoding="utf-8"?>
<Properties xmlns="http://schemas.openxmlformats.org/officeDocument/2006/extended-properties" xmlns:vt="http://schemas.openxmlformats.org/officeDocument/2006/docPropsVTypes">
  <Template>Møller Bil</Template>
  <TotalTime>31769</TotalTime>
  <Words>1114</Words>
  <Application>Microsoft Office PowerPoint</Application>
  <PresentationFormat>On-screen Show (16:9)</PresentationFormat>
  <Paragraphs>267</Paragraphs>
  <Slides>26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Arial</vt:lpstr>
      <vt:lpstr>Arial Black</vt:lpstr>
      <vt:lpstr>Bradley Hand ITC</vt:lpstr>
      <vt:lpstr>Calibri</vt:lpstr>
      <vt:lpstr>Cupra</vt:lpstr>
      <vt:lpstr>Cupra Book</vt:lpstr>
      <vt:lpstr>Cupra Light</vt:lpstr>
      <vt:lpstr>Montserrat Medium</vt:lpstr>
      <vt:lpstr>Source Sans Pro</vt:lpstr>
      <vt:lpstr>Webdings</vt:lpstr>
      <vt:lpstr>Wingdings</vt:lpstr>
      <vt:lpstr>Møller Mobility Group</vt:lpstr>
      <vt:lpstr>think-cell Slide</vt:lpstr>
      <vt:lpstr>PowerPoint Presentation</vt:lpstr>
      <vt:lpstr>PowerPoint Presentation</vt:lpstr>
      <vt:lpstr>PowerPoint Presentation</vt:lpstr>
      <vt:lpstr>PowerPoint Presentation</vt:lpstr>
      <vt:lpstr>EV share of new cars sales grown from zero to almost 80% in ten years</vt:lpstr>
      <vt:lpstr>PowerPoint Presentation</vt:lpstr>
      <vt:lpstr>PowerPoint Presentation</vt:lpstr>
      <vt:lpstr>PowerPoint Presentation</vt:lpstr>
      <vt:lpstr>PowerPoint Presentation</vt:lpstr>
      <vt:lpstr>Used cars already attacked by disruptors/new players with new business models</vt:lpstr>
      <vt:lpstr>… «nicheplayers» and also new entrants are growing into our traditional verticals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best people always wins</vt:lpstr>
      <vt:lpstr>«Operational Excellence»  Create the most effective and customer friendly aftersales services</vt:lpstr>
      <vt:lpstr>PowerPoint Presentation</vt:lpstr>
      <vt:lpstr>Always with you; building an ecosystem to value add customer experience</vt:lpstr>
      <vt:lpstr>PowerPoint Presentation</vt:lpstr>
      <vt:lpstr>We believe we have the capabilities to win – by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Espen Krohn-Holm Brunvatne</dc:creator>
  <cp:lastModifiedBy>Sverre Helno</cp:lastModifiedBy>
  <cp:revision>114</cp:revision>
  <cp:lastPrinted>2023-02-10T12:07:25Z</cp:lastPrinted>
  <dcterms:created xsi:type="dcterms:W3CDTF">2021-10-29T06:45:57Z</dcterms:created>
  <dcterms:modified xsi:type="dcterms:W3CDTF">2023-02-10T16:37:07Z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0x010100B4458A307547FD44892B5F86A9626A50</vt:lpwstr>
  </property>
  <property fmtid="{D5CDD505-2E9C-101B-9397-08002B2CF9AE}" pid="3" name="MediaServiceImageTags">
    <vt:lpwstr/>
  </property>
</Properties>
</file>